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84" r:id="rId2"/>
  </p:sldMasterIdLst>
  <p:notesMasterIdLst>
    <p:notesMasterId r:id="rId11"/>
  </p:notesMasterIdLst>
  <p:handoutMasterIdLst>
    <p:handoutMasterId r:id="rId12"/>
  </p:handoutMasterIdLst>
  <p:sldIdLst>
    <p:sldId id="396" r:id="rId3"/>
    <p:sldId id="483" r:id="rId4"/>
    <p:sldId id="484" r:id="rId5"/>
    <p:sldId id="477" r:id="rId6"/>
    <p:sldId id="471" r:id="rId7"/>
    <p:sldId id="482" r:id="rId8"/>
    <p:sldId id="485" r:id="rId9"/>
    <p:sldId id="436" r:id="rId10"/>
  </p:sldIdLst>
  <p:sldSz cx="9144000" cy="5143500" type="screen16x9"/>
  <p:notesSz cx="6791325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 pos="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D7FDEA"/>
    <a:srgbClr val="5DFFA6"/>
    <a:srgbClr val="A8246E"/>
    <a:srgbClr val="FFFFCC"/>
    <a:srgbClr val="006600"/>
    <a:srgbClr val="009900"/>
    <a:srgbClr val="C4BD97"/>
    <a:srgbClr val="FFFF66"/>
    <a:srgbClr val="EDF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5" autoAdjust="0"/>
    <p:restoredTop sz="96404" autoAdjust="0"/>
  </p:normalViewPr>
  <p:slideViewPr>
    <p:cSldViewPr>
      <p:cViewPr varScale="1">
        <p:scale>
          <a:sx n="154" d="100"/>
          <a:sy n="154" d="100"/>
        </p:scale>
        <p:origin x="378" y="144"/>
      </p:cViewPr>
      <p:guideLst>
        <p:guide orient="horz" pos="3240"/>
        <p:guide/>
        <p:guide orient="horz" pos="62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3594" cy="497520"/>
          </a:xfrm>
          <a:prstGeom prst="rect">
            <a:avLst/>
          </a:prstGeom>
        </p:spPr>
        <p:txBody>
          <a:bodyPr vert="horz" lIns="91221" tIns="45609" rIns="91221" bIns="456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150" y="1"/>
            <a:ext cx="2943593" cy="497520"/>
          </a:xfrm>
          <a:prstGeom prst="rect">
            <a:avLst/>
          </a:prstGeom>
        </p:spPr>
        <p:txBody>
          <a:bodyPr vert="horz" lIns="91221" tIns="45609" rIns="91221" bIns="45609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4359"/>
            <a:ext cx="2943594" cy="497520"/>
          </a:xfrm>
          <a:prstGeom prst="rect">
            <a:avLst/>
          </a:prstGeom>
        </p:spPr>
        <p:txBody>
          <a:bodyPr vert="horz" lIns="91221" tIns="45609" rIns="91221" bIns="456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150" y="9424359"/>
            <a:ext cx="2943593" cy="497520"/>
          </a:xfrm>
          <a:prstGeom prst="rect">
            <a:avLst/>
          </a:prstGeom>
        </p:spPr>
        <p:txBody>
          <a:bodyPr vert="horz" lIns="91221" tIns="45609" rIns="91221" bIns="45609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42908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3" y="3"/>
            <a:ext cx="2942908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8" tIns="45674" rIns="91348" bIns="4567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2"/>
            <a:ext cx="5433060" cy="4464844"/>
          </a:xfrm>
          <a:prstGeom prst="rect">
            <a:avLst/>
          </a:prstGeom>
        </p:spPr>
        <p:txBody>
          <a:bodyPr vert="horz" lIns="91348" tIns="45674" rIns="91348" bIns="4567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24063"/>
            <a:ext cx="2942908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3" y="9424063"/>
            <a:ext cx="2942908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3507854"/>
            <a:ext cx="7920880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1532497"/>
            <a:ext cx="8604448" cy="83096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anose="020B0604020202020204" pitchFamily="34" charset="0"/>
              </a:rPr>
              <a:t>Реализация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anose="020B0604020202020204" pitchFamily="34" charset="0"/>
              </a:rPr>
              <a:t> </a:t>
            </a:r>
            <a:r>
              <a:rPr kumimoji="0" lang="ru-RU" sz="24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anose="020B0604020202020204" pitchFamily="34" charset="0"/>
              </a:rPr>
              <a:t>профминимума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anose="020B0604020202020204" pitchFamily="34" charset="0"/>
              </a:rPr>
              <a:t> </a:t>
            </a:r>
          </a:p>
          <a:p>
            <a:pPr lvl="0" algn="ctr" defTabSz="685749">
              <a:defRPr/>
            </a:pP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anose="020B0604020202020204" pitchFamily="34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panose="020B0604020202020204" pitchFamily="34" charset="0"/>
              </a:rPr>
              <a:t>МБОУ «Шереметьевская СОШ» НМР РТ</a:t>
            </a:r>
            <a:endParaRPr kumimoji="0" lang="ru-RU" sz="24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75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05978"/>
            <a:ext cx="4898525" cy="857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Стратегические документы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AutoNum type="arabicPeriod"/>
            </a:pPr>
            <a:r>
              <a:rPr lang="ru-RU" sz="1800" dirty="0"/>
              <a:t>Федеральный Закон Российской Федерации от 29 декабря 2012 г. № 273-ФЗ «Об образовании в Российской Федерации</a:t>
            </a:r>
            <a:r>
              <a:rPr lang="ru-RU" sz="1800" dirty="0" smtClean="0"/>
              <a:t>».</a:t>
            </a:r>
          </a:p>
          <a:p>
            <a:pPr algn="just">
              <a:buAutoNum type="arabicPeriod"/>
            </a:pPr>
            <a:r>
              <a:rPr lang="ru-RU" sz="1800" dirty="0"/>
              <a:t>Указ Президента Российской Федерации «О национальных целях и стратегических задачах развития Российской Федерации на период до 2024 года» от 7 мая 2018 г. № </a:t>
            </a:r>
            <a:r>
              <a:rPr lang="ru-RU" sz="1800" dirty="0" smtClean="0"/>
              <a:t>204.</a:t>
            </a:r>
          </a:p>
          <a:p>
            <a:pPr algn="just">
              <a:buAutoNum type="arabicPeriod"/>
            </a:pPr>
            <a:r>
              <a:rPr lang="ru-RU" sz="1800" dirty="0"/>
              <a:t>Концепция технологического развития на период до 2030 года, утвержденная распоряжением Правительства Российской Федерации от 20 мая 2023 г. № </a:t>
            </a:r>
            <a:r>
              <a:rPr lang="ru-RU" sz="1800" dirty="0" smtClean="0"/>
              <a:t>1315-р.</a:t>
            </a:r>
          </a:p>
          <a:p>
            <a:pPr algn="just">
              <a:buAutoNum type="arabicPeriod"/>
            </a:pPr>
            <a:r>
              <a:rPr lang="ru-RU" sz="1800" dirty="0"/>
              <a:t>Федеральные государственные образовательные </a:t>
            </a:r>
            <a:r>
              <a:rPr lang="ru-RU" sz="1800" dirty="0" smtClean="0"/>
              <a:t>стандарты. </a:t>
            </a:r>
            <a:endParaRPr lang="ru-RU" sz="1800" dirty="0"/>
          </a:p>
          <a:p>
            <a:pPr algn="just">
              <a:buAutoNum type="arabicPeriod"/>
            </a:pPr>
            <a:r>
              <a:rPr lang="ru-RU" sz="1800" dirty="0" smtClean="0"/>
              <a:t>Федеральный </a:t>
            </a:r>
            <a:r>
              <a:rPr lang="ru-RU" sz="1800" dirty="0"/>
              <a:t>проект «Билет в будущее</a:t>
            </a:r>
            <a:r>
              <a:rPr lang="ru-RU" sz="1800" dirty="0" smtClean="0"/>
              <a:t>».</a:t>
            </a:r>
            <a:endParaRPr lang="ru-RU" sz="1800" dirty="0"/>
          </a:p>
          <a:p>
            <a:pPr algn="just">
              <a:buAutoNum type="arabicPeriod"/>
            </a:pPr>
            <a:r>
              <a:rPr lang="ru-RU" sz="1800" dirty="0" smtClean="0"/>
              <a:t>Государственная  программа </a:t>
            </a:r>
            <a:r>
              <a:rPr lang="ru-RU" sz="1800" dirty="0"/>
              <a:t>научно-технологического развития Республики Татарстан на 2022–2030 </a:t>
            </a:r>
            <a:r>
              <a:rPr lang="ru-RU" sz="1800" dirty="0" smtClean="0"/>
              <a:t>годы.</a:t>
            </a:r>
          </a:p>
          <a:p>
            <a:pPr algn="just">
              <a:buAutoNum type="arabicPeriod"/>
            </a:pPr>
            <a:r>
              <a:rPr lang="ru-RU" sz="1800" dirty="0" smtClean="0"/>
              <a:t>Государственная </a:t>
            </a:r>
            <a:r>
              <a:rPr lang="ru-RU" sz="1800" dirty="0"/>
              <a:t>программа «Развитие образования и науки Республики Татарстан на 2014-2025 годы», утвержденная Постановлением Кабинета Министров Республики Татарстан от 22 февраля 2014 г. № </a:t>
            </a:r>
            <a:r>
              <a:rPr lang="ru-RU" sz="1800" dirty="0" smtClean="0"/>
              <a:t>110.</a:t>
            </a:r>
            <a:endParaRPr lang="ru-RU" sz="1800" dirty="0"/>
          </a:p>
          <a:p>
            <a:pPr algn="just">
              <a:buAutoNum type="arabicPeriod"/>
            </a:pPr>
            <a:endParaRPr lang="ru-RU" sz="1800" dirty="0"/>
          </a:p>
          <a:p>
            <a:pPr algn="just">
              <a:buAutoNum type="arabicPeriod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359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05978"/>
            <a:ext cx="4898525" cy="857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Задачи </a:t>
            </a:r>
            <a:r>
              <a:rPr lang="ru-RU" sz="2000" dirty="0" err="1" smtClean="0"/>
              <a:t>профилизации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AutoNum type="arabicPeriod"/>
            </a:pPr>
            <a:r>
              <a:rPr lang="ru-RU" sz="1800" dirty="0" smtClean="0"/>
              <a:t>Повышение качества образования по отдельным профильным предметам (ОГЭ, ЕГЭ, ФГ).</a:t>
            </a:r>
          </a:p>
          <a:p>
            <a:pPr algn="just">
              <a:buAutoNum type="arabicPeriod"/>
            </a:pPr>
            <a:r>
              <a:rPr lang="ru-RU" sz="1800" dirty="0" smtClean="0"/>
              <a:t>Связь с потребностями экономики Татарстана. </a:t>
            </a:r>
            <a:endParaRPr lang="ru-RU" sz="1800" dirty="0"/>
          </a:p>
          <a:p>
            <a:pPr algn="just">
              <a:buAutoNum type="arabicPeriod"/>
            </a:pPr>
            <a:r>
              <a:rPr lang="ru-RU" sz="1800" dirty="0" smtClean="0"/>
              <a:t>Раннее погружение в профессию. </a:t>
            </a:r>
          </a:p>
          <a:p>
            <a:pPr algn="just">
              <a:buAutoNum type="arabicPeriod"/>
            </a:pPr>
            <a:r>
              <a:rPr lang="ru-RU" sz="1800" dirty="0" smtClean="0"/>
              <a:t>Использование новых инфраструктурных возможностей, созданных в рамках НП «Демография», «Образование», «Наука и университеты».</a:t>
            </a:r>
          </a:p>
          <a:p>
            <a:pPr algn="just">
              <a:buAutoNum type="arabicPeriod"/>
            </a:pPr>
            <a:r>
              <a:rPr lang="ru-RU" sz="1800" dirty="0" smtClean="0"/>
              <a:t>Точечная подготовка кадров для экономики республики.</a:t>
            </a:r>
          </a:p>
          <a:p>
            <a:pPr algn="just">
              <a:buAutoNum type="arabicPeriod"/>
            </a:pPr>
            <a:r>
              <a:rPr lang="ru-RU" sz="1800" dirty="0" smtClean="0"/>
              <a:t>Единая </a:t>
            </a:r>
            <a:r>
              <a:rPr lang="ru-RU" sz="1800" dirty="0" err="1" smtClean="0"/>
              <a:t>профориентационная</a:t>
            </a:r>
            <a:r>
              <a:rPr lang="ru-RU" sz="1800" dirty="0" smtClean="0"/>
              <a:t> модель.</a:t>
            </a:r>
          </a:p>
          <a:p>
            <a:pPr algn="just">
              <a:buAutoNum type="arabicPeriod"/>
            </a:pPr>
            <a:r>
              <a:rPr lang="ru-RU" sz="1800" dirty="0"/>
              <a:t>Реализация идей программно-проектного подхода при формировании показателей успешности </a:t>
            </a:r>
            <a:r>
              <a:rPr lang="ru-RU" sz="1800" dirty="0" err="1"/>
              <a:t>профориентационных</a:t>
            </a:r>
            <a:r>
              <a:rPr lang="ru-RU" sz="1800" dirty="0"/>
              <a:t> процедур (мотивирующий мониторинг). </a:t>
            </a:r>
            <a:endParaRPr lang="ru-RU" sz="1800" dirty="0" smtClean="0"/>
          </a:p>
          <a:p>
            <a:pPr marL="0" indent="0" algn="just">
              <a:buNone/>
            </a:pPr>
            <a:endParaRPr lang="ru-RU" sz="1800" dirty="0" smtClean="0"/>
          </a:p>
          <a:p>
            <a:pPr algn="just">
              <a:buAutoNum type="arabicPeriod"/>
            </a:pPr>
            <a:endParaRPr lang="ru-RU" sz="1800" dirty="0"/>
          </a:p>
          <a:p>
            <a:pPr algn="just">
              <a:buAutoNum type="arabicPeriod"/>
            </a:pPr>
            <a:endParaRPr lang="ru-RU" sz="1800" dirty="0"/>
          </a:p>
          <a:p>
            <a:pPr algn="just">
              <a:buAutoNum type="arabicPeriod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019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19548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cs typeface="Arial Black"/>
              </a:rPr>
              <a:t>Единая </a:t>
            </a:r>
            <a:r>
              <a:rPr lang="ru-RU" b="1" dirty="0">
                <a:solidFill>
                  <a:srgbClr val="002060"/>
                </a:solidFill>
                <a:cs typeface="Arial Black"/>
              </a:rPr>
              <a:t>модель профессиональной ориентации </a:t>
            </a:r>
            <a:r>
              <a:rPr lang="ru-RU" b="1" dirty="0" smtClean="0">
                <a:solidFill>
                  <a:srgbClr val="002060"/>
                </a:solidFill>
                <a:cs typeface="Arial Black"/>
              </a:rPr>
              <a:t>школьников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4618782" y="1130161"/>
            <a:ext cx="4246245" cy="921151"/>
          </a:xfrm>
          <a:prstGeom prst="rect">
            <a:avLst/>
          </a:prstGeom>
          <a:solidFill>
            <a:schemeClr val="accent1">
              <a:lumMod val="40000"/>
              <a:lumOff val="60000"/>
              <a:alpha val="30195"/>
            </a:schemeClr>
          </a:solidFill>
        </p:spPr>
        <p:txBody>
          <a:bodyPr vert="horz" wrap="square" lIns="0" tIns="33338" rIns="0" bIns="0" rtlCol="0">
            <a:spAutoFit/>
          </a:bodyPr>
          <a:lstStyle/>
          <a:p>
            <a:pPr marL="1151573" marR="941546" indent="-125730">
              <a:lnSpc>
                <a:spcPct val="107300"/>
              </a:lnSpc>
              <a:spcBef>
                <a:spcPts val="263"/>
              </a:spcBef>
              <a:tabLst>
                <a:tab pos="1831181" algn="l"/>
              </a:tabLst>
            </a:pP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М</a:t>
            </a:r>
            <a:r>
              <a:rPr sz="1350" b="1" spc="-19" dirty="0" err="1" smtClean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д</a:t>
            </a:r>
            <a:r>
              <a:rPr sz="1350" b="1" spc="-11" dirty="0" err="1" smtClean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1350" b="1" spc="-4" dirty="0" err="1" smtClean="0">
                <a:solidFill>
                  <a:srgbClr val="002060"/>
                </a:solidFill>
                <a:latin typeface="Arial"/>
                <a:cs typeface="Arial"/>
              </a:rPr>
              <a:t>л</a:t>
            </a: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ь</a:t>
            </a:r>
            <a:r>
              <a:rPr lang="ru-RU" sz="135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про</a:t>
            </a:r>
            <a:r>
              <a:rPr sz="1350" b="1" spc="-49" dirty="0" err="1" smtClean="0">
                <a:solidFill>
                  <a:srgbClr val="002060"/>
                </a:solidFill>
                <a:latin typeface="Arial"/>
                <a:cs typeface="Arial"/>
              </a:rPr>
              <a:t>ф</a:t>
            </a: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ори</a:t>
            </a:r>
            <a:r>
              <a:rPr sz="1350" b="1" spc="-11" dirty="0" err="1" smtClean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1350" b="1" spc="8" dirty="0" err="1" smtClean="0">
                <a:solidFill>
                  <a:srgbClr val="002060"/>
                </a:solidFill>
                <a:latin typeface="Arial"/>
                <a:cs typeface="Arial"/>
              </a:rPr>
              <a:t>н</a:t>
            </a:r>
            <a:r>
              <a:rPr sz="1350" b="1" spc="-26" dirty="0" err="1" smtClean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1350" b="1" dirty="0" err="1" smtClean="0">
                <a:solidFill>
                  <a:srgbClr val="002060"/>
                </a:solidFill>
                <a:latin typeface="Arial"/>
                <a:cs typeface="Arial"/>
              </a:rPr>
              <a:t>ации</a:t>
            </a:r>
            <a:r>
              <a:rPr sz="135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1350" b="1" spc="-8" dirty="0">
                <a:solidFill>
                  <a:srgbClr val="002060"/>
                </a:solidFill>
                <a:latin typeface="Arial"/>
                <a:cs typeface="Arial"/>
              </a:rPr>
              <a:t>предполагает введение </a:t>
            </a:r>
            <a:r>
              <a:rPr sz="1350" b="1" spc="-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A8246E"/>
                </a:solidFill>
                <a:latin typeface="Arial"/>
                <a:cs typeface="Arial"/>
              </a:rPr>
              <a:t>Профориентационного</a:t>
            </a:r>
            <a:endParaRPr sz="1350" dirty="0">
              <a:solidFill>
                <a:srgbClr val="A8246E"/>
              </a:solidFill>
              <a:latin typeface="Arial"/>
              <a:cs typeface="Arial"/>
            </a:endParaRPr>
          </a:p>
          <a:p>
            <a:pPr marL="1724501">
              <a:spcBef>
                <a:spcPts val="109"/>
              </a:spcBef>
            </a:pPr>
            <a:r>
              <a:rPr sz="1350" b="1" spc="-11" dirty="0">
                <a:solidFill>
                  <a:srgbClr val="A8246E"/>
                </a:solidFill>
                <a:latin typeface="Arial"/>
                <a:cs typeface="Arial"/>
              </a:rPr>
              <a:t>минимума</a:t>
            </a:r>
            <a:endParaRPr sz="1350" dirty="0">
              <a:solidFill>
                <a:srgbClr val="A8246E"/>
              </a:solidFill>
              <a:latin typeface="Arial"/>
              <a:cs typeface="Arial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4593439" y="3291830"/>
            <a:ext cx="4206478" cy="1412887"/>
          </a:xfrm>
          <a:prstGeom prst="rect">
            <a:avLst/>
          </a:prstGeom>
          <a:solidFill>
            <a:schemeClr val="accent1">
              <a:lumMod val="40000"/>
              <a:lumOff val="60000"/>
              <a:alpha val="30195"/>
            </a:schemeClr>
          </a:solidFill>
        </p:spPr>
        <p:txBody>
          <a:bodyPr vert="horz" wrap="square" lIns="0" tIns="164783" rIns="0" bIns="0" rtlCol="0">
            <a:spAutoFit/>
          </a:bodyPr>
          <a:lstStyle/>
          <a:p>
            <a:pPr marL="205740" algn="ctr">
              <a:spcBef>
                <a:spcPts val="1298"/>
              </a:spcBef>
            </a:pPr>
            <a:r>
              <a:rPr sz="1350" b="1" spc="-8" dirty="0">
                <a:solidFill>
                  <a:srgbClr val="002060"/>
                </a:solidFill>
                <a:latin typeface="Arial"/>
                <a:cs typeface="Arial"/>
              </a:rPr>
              <a:t>Профминимум</a:t>
            </a:r>
            <a:r>
              <a:rPr sz="1350" b="1" spc="3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вводится</a:t>
            </a:r>
            <a:r>
              <a:rPr sz="1350" spc="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 </a:t>
            </a:r>
            <a:r>
              <a:rPr sz="135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обучающихся</a:t>
            </a:r>
            <a:endParaRPr sz="135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marL="205740" marR="143351" algn="ctr"/>
            <a:r>
              <a:rPr sz="1350" b="1" spc="-23" dirty="0">
                <a:solidFill>
                  <a:srgbClr val="A8246E"/>
                </a:solidFill>
                <a:latin typeface="Arial"/>
                <a:cs typeface="Arial"/>
              </a:rPr>
              <a:t>6-11</a:t>
            </a:r>
            <a:r>
              <a:rPr sz="1350" b="1" spc="-4" dirty="0">
                <a:solidFill>
                  <a:srgbClr val="A8246E"/>
                </a:solidFill>
                <a:latin typeface="Arial"/>
                <a:cs typeface="Arial"/>
              </a:rPr>
              <a:t> классов</a:t>
            </a:r>
            <a:r>
              <a:rPr sz="1350" b="1" spc="11" dirty="0">
                <a:solidFill>
                  <a:srgbClr val="A8246E"/>
                </a:solidFill>
                <a:latin typeface="Arial"/>
                <a:cs typeface="Arial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организаций,</a:t>
            </a:r>
            <a:r>
              <a:rPr sz="135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реализующих </a:t>
            </a:r>
            <a:r>
              <a:rPr sz="135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350" spc="3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350" spc="4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основного</a:t>
            </a:r>
            <a:r>
              <a:rPr sz="1350" spc="26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общего </a:t>
            </a:r>
            <a:r>
              <a:rPr sz="1350" spc="-34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350" spc="1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среднего</a:t>
            </a:r>
            <a:r>
              <a:rPr sz="1350" spc="26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общего</a:t>
            </a:r>
            <a:r>
              <a:rPr sz="1350" spc="3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образования,</a:t>
            </a:r>
            <a:r>
              <a:rPr sz="1350" spc="4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b="1" spc="-11" dirty="0">
                <a:solidFill>
                  <a:srgbClr val="A8246E"/>
                </a:solidFill>
                <a:latin typeface="Arial"/>
                <a:cs typeface="Arial"/>
              </a:rPr>
              <a:t>включая</a:t>
            </a:r>
            <a:r>
              <a:rPr sz="1350" b="1" spc="-1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детей</a:t>
            </a:r>
            <a:r>
              <a:rPr sz="1350" spc="3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35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ограниченными</a:t>
            </a:r>
            <a:r>
              <a:rPr sz="1350" spc="26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23" dirty="0">
                <a:solidFill>
                  <a:srgbClr val="002060"/>
                </a:solidFill>
                <a:latin typeface="Microsoft Sans Serif"/>
                <a:cs typeface="Microsoft Sans Serif"/>
              </a:rPr>
              <a:t>возможностями </a:t>
            </a:r>
            <a:r>
              <a:rPr sz="135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здоровья</a:t>
            </a:r>
            <a:r>
              <a:rPr sz="1350" spc="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350" spc="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35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инвалидностью</a:t>
            </a:r>
            <a:endParaRPr sz="135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4618782" y="2298151"/>
            <a:ext cx="4225766" cy="746839"/>
          </a:xfrm>
          <a:prstGeom prst="rect">
            <a:avLst/>
          </a:prstGeom>
          <a:solidFill>
            <a:schemeClr val="accent1">
              <a:lumMod val="40000"/>
              <a:lumOff val="60000"/>
              <a:alpha val="30195"/>
            </a:schemeClr>
          </a:solidFill>
        </p:spPr>
        <p:txBody>
          <a:bodyPr vert="horz" wrap="square" lIns="0" tIns="122396" rIns="0" bIns="0" rtlCol="0">
            <a:spAutoFit/>
          </a:bodyPr>
          <a:lstStyle/>
          <a:p>
            <a:pPr marL="701039" marR="492919" algn="ctr">
              <a:spcBef>
                <a:spcPts val="964"/>
              </a:spcBef>
            </a:pPr>
            <a:r>
              <a:rPr sz="1350" b="1" spc="-11" dirty="0">
                <a:solidFill>
                  <a:srgbClr val="002060"/>
                </a:solidFill>
                <a:latin typeface="Arial"/>
                <a:cs typeface="Arial"/>
              </a:rPr>
              <a:t>Реализация</a:t>
            </a:r>
            <a:r>
              <a:rPr sz="1350" b="1" spc="26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002060"/>
                </a:solidFill>
                <a:latin typeface="Arial"/>
                <a:cs typeface="Arial"/>
              </a:rPr>
              <a:t>Профориентационного </a:t>
            </a:r>
            <a:r>
              <a:rPr sz="1350" b="1" spc="-36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spc="-11" dirty="0">
                <a:solidFill>
                  <a:srgbClr val="002060"/>
                </a:solidFill>
                <a:latin typeface="Arial"/>
                <a:cs typeface="Arial"/>
              </a:rPr>
              <a:t>минимума</a:t>
            </a:r>
            <a:r>
              <a:rPr sz="1350" b="1" spc="26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002060"/>
                </a:solidFill>
                <a:latin typeface="Arial"/>
                <a:cs typeface="Arial"/>
              </a:rPr>
              <a:t>запланирована</a:t>
            </a:r>
            <a:endParaRPr sz="135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5740" algn="ctr"/>
            <a:r>
              <a:rPr sz="1350" b="1" dirty="0">
                <a:solidFill>
                  <a:srgbClr val="A8246E"/>
                </a:solidFill>
                <a:latin typeface="Arial"/>
                <a:cs typeface="Arial"/>
              </a:rPr>
              <a:t>с</a:t>
            </a:r>
            <a:r>
              <a:rPr sz="1350" b="1" spc="-15" dirty="0">
                <a:solidFill>
                  <a:srgbClr val="A8246E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A8246E"/>
                </a:solidFill>
                <a:latin typeface="Arial"/>
                <a:cs typeface="Arial"/>
              </a:rPr>
              <a:t>1</a:t>
            </a:r>
            <a:r>
              <a:rPr sz="1350" b="1" spc="-8" dirty="0">
                <a:solidFill>
                  <a:srgbClr val="A8246E"/>
                </a:solidFill>
                <a:latin typeface="Arial"/>
                <a:cs typeface="Arial"/>
              </a:rPr>
              <a:t> сентября</a:t>
            </a:r>
            <a:r>
              <a:rPr sz="1350" b="1" dirty="0">
                <a:solidFill>
                  <a:srgbClr val="A8246E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A8246E"/>
                </a:solidFill>
                <a:latin typeface="Arial"/>
                <a:cs typeface="Arial"/>
              </a:rPr>
              <a:t>2023 </a:t>
            </a:r>
            <a:r>
              <a:rPr sz="1350" b="1" spc="-11" dirty="0">
                <a:solidFill>
                  <a:srgbClr val="A8246E"/>
                </a:solidFill>
                <a:latin typeface="Arial"/>
                <a:cs typeface="Arial"/>
              </a:rPr>
              <a:t>года</a:t>
            </a:r>
            <a:endParaRPr sz="1350" dirty="0">
              <a:solidFill>
                <a:srgbClr val="A8246E"/>
              </a:solidFill>
              <a:latin typeface="Arial"/>
              <a:cs typeface="Arial"/>
            </a:endParaRPr>
          </a:p>
        </p:txBody>
      </p:sp>
      <p:pic>
        <p:nvPicPr>
          <p:cNvPr id="1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483" y="1130161"/>
            <a:ext cx="3672459" cy="357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76762"/>
            <a:ext cx="7920880" cy="81081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Реализация </a:t>
            </a:r>
            <a:r>
              <a:rPr lang="ru-RU" sz="2000" dirty="0" smtClean="0">
                <a:solidFill>
                  <a:srgbClr val="A8246E"/>
                </a:solidFill>
              </a:rPr>
              <a:t>основного </a:t>
            </a:r>
            <a:r>
              <a:rPr lang="ru-RU" sz="2000" dirty="0">
                <a:solidFill>
                  <a:srgbClr val="A8246E"/>
                </a:solidFill>
              </a:rPr>
              <a:t>уровня </a:t>
            </a:r>
            <a:r>
              <a:rPr lang="ru-RU" sz="2000" dirty="0" smtClean="0">
                <a:solidFill>
                  <a:srgbClr val="A8246E"/>
                </a:solidFill>
              </a:rPr>
              <a:t>(487) </a:t>
            </a:r>
            <a:br>
              <a:rPr lang="ru-RU" sz="2000" dirty="0" smtClean="0">
                <a:solidFill>
                  <a:srgbClr val="A8246E"/>
                </a:solidFill>
              </a:rPr>
            </a:br>
            <a:r>
              <a:rPr lang="ru-RU" sz="2000" dirty="0" err="1" smtClean="0">
                <a:solidFill>
                  <a:srgbClr val="002060"/>
                </a:solidFill>
              </a:rPr>
              <a:t>Профориентационного</a:t>
            </a:r>
            <a:r>
              <a:rPr lang="ru-RU" sz="2000" dirty="0" smtClean="0">
                <a:solidFill>
                  <a:srgbClr val="002060"/>
                </a:solidFill>
              </a:rPr>
              <a:t> минимума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в МБОУ «Шереметьевская СОШ» НМР РТ</a:t>
            </a:r>
            <a:br>
              <a:rPr lang="ru-RU" sz="2000" dirty="0" smtClean="0">
                <a:solidFill>
                  <a:srgbClr val="002060"/>
                </a:solidFill>
              </a:rPr>
            </a:b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96017" y="1046905"/>
            <a:ext cx="5040560" cy="38490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b="1" dirty="0">
                <a:solidFill>
                  <a:srgbClr val="A8246E"/>
                </a:solidFill>
              </a:rPr>
              <a:t>Форматы профориентационной работы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Урочная деятельность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Внеурочная деятельность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Воспитательная работа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Дополнительное образование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Взаимодействие с </a:t>
            </a:r>
            <a:r>
              <a:rPr lang="ru-RU" sz="1100" dirty="0" smtClean="0">
                <a:solidFill>
                  <a:srgbClr val="002060"/>
                </a:solidFill>
              </a:rPr>
              <a:t>родителями</a:t>
            </a:r>
            <a:endParaRPr lang="ru-RU" sz="1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rgbClr val="A8246E"/>
                </a:solidFill>
              </a:rPr>
              <a:t>Описание профориентационных мероприятий на основном уровне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Образовательная программа для педагогов-навигаторов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Платформа как инфраструктурная </a:t>
            </a:r>
            <a:r>
              <a:rPr lang="ru-RU" sz="1100" dirty="0" smtClean="0">
                <a:solidFill>
                  <a:srgbClr val="002060"/>
                </a:solidFill>
              </a:rPr>
              <a:t>основа (</a:t>
            </a:r>
            <a:r>
              <a:rPr lang="en-US" sz="1100" b="1" dirty="0" smtClean="0">
                <a:solidFill>
                  <a:srgbClr val="002060"/>
                </a:solidFill>
                <a:hlinkClick r:id="rId2"/>
              </a:rPr>
              <a:t>https</a:t>
            </a:r>
            <a:r>
              <a:rPr lang="en-US" sz="1100" b="1" dirty="0">
                <a:solidFill>
                  <a:srgbClr val="002060"/>
                </a:solidFill>
                <a:hlinkClick r:id="rId2"/>
              </a:rPr>
              <a:t>://bvbinfo.ru</a:t>
            </a:r>
            <a:r>
              <a:rPr lang="en-US" sz="1100" b="1" dirty="0" smtClean="0">
                <a:solidFill>
                  <a:srgbClr val="002060"/>
                </a:solidFill>
                <a:hlinkClick r:id="rId2"/>
              </a:rPr>
              <a:t>/</a:t>
            </a:r>
            <a:r>
              <a:rPr lang="ru-RU" sz="1100" dirty="0" smtClean="0">
                <a:solidFill>
                  <a:srgbClr val="002060"/>
                </a:solidFill>
              </a:rPr>
              <a:t>)</a:t>
            </a:r>
            <a:endParaRPr lang="ru-RU" sz="1100" dirty="0">
              <a:solidFill>
                <a:srgbClr val="002060"/>
              </a:solidFill>
            </a:endParaRPr>
          </a:p>
          <a:p>
            <a:r>
              <a:rPr lang="ru-RU" sz="1100" dirty="0">
                <a:solidFill>
                  <a:srgbClr val="002060"/>
                </a:solidFill>
              </a:rPr>
              <a:t>Функционал Платформы</a:t>
            </a:r>
          </a:p>
          <a:p>
            <a:r>
              <a:rPr lang="ru-RU" sz="1100" dirty="0" smtClean="0">
                <a:solidFill>
                  <a:srgbClr val="002060"/>
                </a:solidFill>
              </a:rPr>
              <a:t>Ресурсы </a:t>
            </a:r>
            <a:r>
              <a:rPr lang="ru-RU" sz="1100" dirty="0">
                <a:solidFill>
                  <a:srgbClr val="002060"/>
                </a:solidFill>
              </a:rPr>
              <a:t>общедоступного сегмента Платформы</a:t>
            </a:r>
          </a:p>
          <a:p>
            <a:r>
              <a:rPr lang="ru-RU" sz="1100" dirty="0" smtClean="0">
                <a:solidFill>
                  <a:srgbClr val="002060"/>
                </a:solidFill>
              </a:rPr>
              <a:t>Ресурсы </a:t>
            </a:r>
            <a:r>
              <a:rPr lang="ru-RU" sz="1100" dirty="0">
                <a:solidFill>
                  <a:srgbClr val="002060"/>
                </a:solidFill>
              </a:rPr>
              <a:t>школьного сегмента Платформы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Профориентационные уроки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Профориентационная онлайн-диагностика обучающихся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Серия групповых консультаций по результатам онлайн-диагностики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Мультимедийные выставки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Профессиональные </a:t>
            </a:r>
            <a:r>
              <a:rPr lang="ru-RU" sz="1100" dirty="0" smtClean="0">
                <a:solidFill>
                  <a:srgbClr val="002060"/>
                </a:solidFill>
              </a:rPr>
              <a:t>пробы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smtClean="0">
                <a:solidFill>
                  <a:srgbClr val="002060"/>
                </a:solidFill>
              </a:rPr>
              <a:t>и т.д.</a:t>
            </a:r>
            <a:endParaRPr lang="ru-RU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605594" y="4346936"/>
            <a:ext cx="3942398" cy="782955"/>
          </a:xfrm>
          <a:custGeom>
            <a:avLst/>
            <a:gdLst/>
            <a:ahLst/>
            <a:cxnLst/>
            <a:rect l="l" t="t" r="r" b="b"/>
            <a:pathLst>
              <a:path w="5256530" h="1043939">
                <a:moveTo>
                  <a:pt x="4858131" y="0"/>
                </a:moveTo>
                <a:lnTo>
                  <a:pt x="398145" y="0"/>
                </a:lnTo>
                <a:lnTo>
                  <a:pt x="0" y="521970"/>
                </a:lnTo>
                <a:lnTo>
                  <a:pt x="398145" y="1043939"/>
                </a:lnTo>
                <a:lnTo>
                  <a:pt x="4858131" y="1043939"/>
                </a:lnTo>
                <a:lnTo>
                  <a:pt x="5256276" y="521970"/>
                </a:lnTo>
                <a:lnTo>
                  <a:pt x="4858131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30195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5573751" y="4406196"/>
            <a:ext cx="2683669" cy="60282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107200"/>
              </a:lnSpc>
              <a:spcBef>
                <a:spcPts val="79"/>
              </a:spcBef>
            </a:pPr>
            <a:r>
              <a:rPr lang="ru-RU" sz="900" b="1" spc="-8" dirty="0">
                <a:solidFill>
                  <a:srgbClr val="202429"/>
                </a:solidFill>
                <a:latin typeface="Arial"/>
                <a:cs typeface="Arial"/>
              </a:rPr>
              <a:t>В</a:t>
            </a:r>
            <a:r>
              <a:rPr sz="900" b="1" spc="-8" dirty="0" err="1" smtClean="0">
                <a:solidFill>
                  <a:srgbClr val="202429"/>
                </a:solidFill>
                <a:latin typeface="Arial"/>
                <a:cs typeface="Arial"/>
              </a:rPr>
              <a:t>оспитательная</a:t>
            </a:r>
            <a:r>
              <a:rPr sz="900" b="1" spc="-4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spc="-4" dirty="0">
                <a:solidFill>
                  <a:srgbClr val="202429"/>
                </a:solidFill>
                <a:latin typeface="Arial"/>
                <a:cs typeface="Arial"/>
              </a:rPr>
              <a:t>работа</a:t>
            </a:r>
            <a:r>
              <a:rPr sz="900" b="1" dirty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(экскурсии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на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производство,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профессиональные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пробы,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дни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открытых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дверей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в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колледжах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и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вузах,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встречи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с 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представителями</a:t>
            </a:r>
            <a:r>
              <a:rPr sz="90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разных</a:t>
            </a:r>
            <a:r>
              <a:rPr sz="900" spc="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профессий</a:t>
            </a:r>
            <a:r>
              <a:rPr sz="900" spc="-4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)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2326" y="1570391"/>
            <a:ext cx="3938884" cy="782955"/>
          </a:xfrm>
          <a:custGeom>
            <a:avLst/>
            <a:gdLst/>
            <a:ahLst/>
            <a:cxnLst/>
            <a:rect l="l" t="t" r="r" b="b"/>
            <a:pathLst>
              <a:path w="5256530" h="1043939">
                <a:moveTo>
                  <a:pt x="4858131" y="0"/>
                </a:moveTo>
                <a:lnTo>
                  <a:pt x="398145" y="0"/>
                </a:lnTo>
                <a:lnTo>
                  <a:pt x="0" y="521970"/>
                </a:lnTo>
                <a:lnTo>
                  <a:pt x="398145" y="1043939"/>
                </a:lnTo>
                <a:lnTo>
                  <a:pt x="4858131" y="1043939"/>
                </a:lnTo>
                <a:lnTo>
                  <a:pt x="5256276" y="521970"/>
                </a:lnTo>
                <a:lnTo>
                  <a:pt x="485813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30195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5569277" y="1718225"/>
            <a:ext cx="2429351" cy="45464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107100"/>
              </a:lnSpc>
              <a:spcBef>
                <a:spcPts val="79"/>
              </a:spcBef>
            </a:pPr>
            <a:r>
              <a:rPr lang="ru-RU" sz="900" b="1" spc="-4" dirty="0">
                <a:solidFill>
                  <a:srgbClr val="202429"/>
                </a:solidFill>
                <a:latin typeface="Arial"/>
                <a:cs typeface="Arial"/>
              </a:rPr>
              <a:t>Д</a:t>
            </a:r>
            <a:r>
              <a:rPr sz="900" b="1" spc="-4" dirty="0" err="1" smtClean="0">
                <a:solidFill>
                  <a:srgbClr val="202429"/>
                </a:solidFill>
                <a:latin typeface="Arial"/>
                <a:cs typeface="Arial"/>
              </a:rPr>
              <a:t>ополнительное</a:t>
            </a:r>
            <a:r>
              <a:rPr sz="900" b="1" spc="-4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spc="-4" dirty="0">
                <a:solidFill>
                  <a:srgbClr val="202429"/>
                </a:solidFill>
                <a:latin typeface="Arial"/>
                <a:cs typeface="Arial"/>
              </a:rPr>
              <a:t>образование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(посещение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занятий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учетом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склонностей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и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потребностей</a:t>
            </a:r>
            <a:r>
              <a:rPr sz="900" spc="-8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)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24098" y="2535364"/>
            <a:ext cx="3942398" cy="782955"/>
          </a:xfrm>
          <a:custGeom>
            <a:avLst/>
            <a:gdLst/>
            <a:ahLst/>
            <a:cxnLst/>
            <a:rect l="l" t="t" r="r" b="b"/>
            <a:pathLst>
              <a:path w="5256530" h="1043939">
                <a:moveTo>
                  <a:pt x="4858131" y="0"/>
                </a:moveTo>
                <a:lnTo>
                  <a:pt x="398145" y="0"/>
                </a:lnTo>
                <a:lnTo>
                  <a:pt x="0" y="521970"/>
                </a:lnTo>
                <a:lnTo>
                  <a:pt x="398145" y="1043940"/>
                </a:lnTo>
                <a:lnTo>
                  <a:pt x="4858131" y="1043940"/>
                </a:lnTo>
                <a:lnTo>
                  <a:pt x="5256276" y="521970"/>
                </a:lnTo>
                <a:lnTo>
                  <a:pt x="485813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30195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 txBox="1"/>
          <p:nvPr/>
        </p:nvSpPr>
        <p:spPr>
          <a:xfrm>
            <a:off x="5540663" y="2631071"/>
            <a:ext cx="2684145" cy="60282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107200"/>
              </a:lnSpc>
              <a:spcBef>
                <a:spcPts val="79"/>
              </a:spcBef>
            </a:pPr>
            <a:r>
              <a:rPr lang="ru-RU" sz="900" b="1" spc="-4" dirty="0" err="1">
                <a:solidFill>
                  <a:srgbClr val="202429"/>
                </a:solidFill>
                <a:latin typeface="Arial"/>
                <a:cs typeface="Arial"/>
              </a:rPr>
              <a:t>П</a:t>
            </a:r>
            <a:r>
              <a:rPr sz="900" b="1" spc="-4" dirty="0" err="1" smtClean="0">
                <a:solidFill>
                  <a:srgbClr val="202429"/>
                </a:solidFill>
                <a:latin typeface="Arial"/>
                <a:cs typeface="Arial"/>
              </a:rPr>
              <a:t>рофобучение</a:t>
            </a:r>
            <a:r>
              <a:rPr sz="900" b="1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(обучение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программам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900" spc="21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профессиям рабочих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и служащих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образцу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существовавших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учебно-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производственных</a:t>
            </a:r>
            <a:r>
              <a:rPr sz="900" spc="-1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комбинатов</a:t>
            </a:r>
            <a:r>
              <a:rPr sz="900" spc="-11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)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9807" y="1855576"/>
            <a:ext cx="3942398" cy="782955"/>
          </a:xfrm>
          <a:custGeom>
            <a:avLst/>
            <a:gdLst/>
            <a:ahLst/>
            <a:cxnLst/>
            <a:rect l="l" t="t" r="r" b="b"/>
            <a:pathLst>
              <a:path w="5256530" h="1043939">
                <a:moveTo>
                  <a:pt x="4858131" y="0"/>
                </a:moveTo>
                <a:lnTo>
                  <a:pt x="398144" y="0"/>
                </a:lnTo>
                <a:lnTo>
                  <a:pt x="0" y="521970"/>
                </a:lnTo>
                <a:lnTo>
                  <a:pt x="398144" y="1043940"/>
                </a:lnTo>
                <a:lnTo>
                  <a:pt x="4858131" y="1043940"/>
                </a:lnTo>
                <a:lnTo>
                  <a:pt x="5256276" y="521970"/>
                </a:lnTo>
                <a:lnTo>
                  <a:pt x="485813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30195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8"/>
          <p:cNvSpPr txBox="1"/>
          <p:nvPr/>
        </p:nvSpPr>
        <p:spPr>
          <a:xfrm>
            <a:off x="1054404" y="1895995"/>
            <a:ext cx="2672239" cy="5764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>
              <a:spcBef>
                <a:spcPts val="75"/>
              </a:spcBef>
            </a:pPr>
            <a:r>
              <a:rPr lang="ru-RU" sz="900" b="1" spc="-8" dirty="0">
                <a:solidFill>
                  <a:srgbClr val="202429"/>
                </a:solidFill>
                <a:latin typeface="Arial"/>
                <a:cs typeface="Arial"/>
              </a:rPr>
              <a:t>К</a:t>
            </a:r>
            <a:r>
              <a:rPr sz="900" b="1" dirty="0" err="1" smtClean="0">
                <a:solidFill>
                  <a:srgbClr val="202429"/>
                </a:solidFill>
                <a:latin typeface="Arial"/>
                <a:cs typeface="Arial"/>
              </a:rPr>
              <a:t>лассы</a:t>
            </a:r>
            <a:r>
              <a:rPr lang="ru-RU" sz="900" b="1" dirty="0" smtClean="0">
                <a:solidFill>
                  <a:srgbClr val="202429"/>
                </a:solidFill>
                <a:latin typeface="Arial"/>
                <a:cs typeface="Arial"/>
              </a:rPr>
              <a:t> с углубленным </a:t>
            </a:r>
            <a:r>
              <a:rPr lang="ru-RU" sz="900" b="1" dirty="0" err="1" smtClean="0">
                <a:solidFill>
                  <a:srgbClr val="202429"/>
                </a:solidFill>
                <a:latin typeface="Arial"/>
                <a:cs typeface="Arial"/>
              </a:rPr>
              <a:t>узучением</a:t>
            </a:r>
            <a:r>
              <a:rPr lang="ru-RU" sz="900" b="1" dirty="0" smtClean="0">
                <a:solidFill>
                  <a:srgbClr val="202429"/>
                </a:solidFill>
                <a:latin typeface="Arial"/>
                <a:cs typeface="Arial"/>
              </a:rPr>
              <a:t> предметов,</a:t>
            </a:r>
          </a:p>
          <a:p>
            <a:pPr marL="9049" marR="3810" algn="ctr">
              <a:spcBef>
                <a:spcPts val="75"/>
              </a:spcBef>
            </a:pPr>
            <a:r>
              <a:rPr sz="900" b="1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spc="-236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spc="-4" dirty="0" err="1" smtClean="0">
                <a:solidFill>
                  <a:srgbClr val="002060"/>
                </a:solidFill>
                <a:latin typeface="Microsoft Sans Serif"/>
                <a:cs typeface="Microsoft Sans Serif"/>
              </a:rPr>
              <a:t>ориентированные</a:t>
            </a:r>
            <a:r>
              <a:rPr sz="900" spc="-4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на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востребованные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профессии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на</a:t>
            </a:r>
            <a:r>
              <a:rPr sz="900" spc="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 err="1" smtClean="0">
                <a:solidFill>
                  <a:srgbClr val="002060"/>
                </a:solidFill>
                <a:latin typeface="Microsoft Sans Serif"/>
                <a:cs typeface="Microsoft Sans Serif"/>
              </a:rPr>
              <a:t>региональном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рынке</a:t>
            </a:r>
            <a:r>
              <a:rPr sz="9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труда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69807" y="2888847"/>
            <a:ext cx="3942398" cy="782955"/>
            <a:chOff x="938783" y="4210811"/>
            <a:chExt cx="5256530" cy="10439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0" name="object 20"/>
            <p:cNvSpPr/>
            <p:nvPr/>
          </p:nvSpPr>
          <p:spPr>
            <a:xfrm>
              <a:off x="938783" y="4210811"/>
              <a:ext cx="5256530" cy="1043940"/>
            </a:xfrm>
            <a:custGeom>
              <a:avLst/>
              <a:gdLst/>
              <a:ahLst/>
              <a:cxnLst/>
              <a:rect l="l" t="t" r="r" b="b"/>
              <a:pathLst>
                <a:path w="5256530" h="1043939">
                  <a:moveTo>
                    <a:pt x="4858131" y="0"/>
                  </a:moveTo>
                  <a:lnTo>
                    <a:pt x="398144" y="0"/>
                  </a:lnTo>
                  <a:lnTo>
                    <a:pt x="0" y="521969"/>
                  </a:lnTo>
                  <a:lnTo>
                    <a:pt x="398144" y="1043940"/>
                  </a:lnTo>
                  <a:lnTo>
                    <a:pt x="4858131" y="1043940"/>
                  </a:lnTo>
                  <a:lnTo>
                    <a:pt x="5256276" y="521969"/>
                  </a:lnTo>
                  <a:lnTo>
                    <a:pt x="48581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969763" y="4317491"/>
              <a:ext cx="1108075" cy="830580"/>
            </a:xfrm>
            <a:custGeom>
              <a:avLst/>
              <a:gdLst/>
              <a:ahLst/>
              <a:cxnLst/>
              <a:rect l="l" t="t" r="r" b="b"/>
              <a:pathLst>
                <a:path w="1108075" h="830579">
                  <a:moveTo>
                    <a:pt x="791083" y="0"/>
                  </a:moveTo>
                  <a:lnTo>
                    <a:pt x="316864" y="0"/>
                  </a:lnTo>
                  <a:lnTo>
                    <a:pt x="0" y="415289"/>
                  </a:lnTo>
                  <a:lnTo>
                    <a:pt x="316864" y="830579"/>
                  </a:lnTo>
                  <a:lnTo>
                    <a:pt x="791083" y="830579"/>
                  </a:lnTo>
                  <a:lnTo>
                    <a:pt x="1107948" y="415289"/>
                  </a:lnTo>
                  <a:lnTo>
                    <a:pt x="7910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02432" y="2899421"/>
            <a:ext cx="2721293" cy="7627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>
              <a:lnSpc>
                <a:spcPct val="107500"/>
              </a:lnSpc>
              <a:spcBef>
                <a:spcPts val="75"/>
              </a:spcBef>
            </a:pPr>
            <a:r>
              <a:rPr lang="ru-RU" sz="900" b="1" spc="-11" dirty="0">
                <a:latin typeface="Arial"/>
                <a:cs typeface="Arial"/>
              </a:rPr>
              <a:t>У</a:t>
            </a:r>
            <a:r>
              <a:rPr sz="900" b="1" spc="-11" dirty="0" err="1" smtClean="0">
                <a:latin typeface="Arial"/>
                <a:cs typeface="Arial"/>
              </a:rPr>
              <a:t>рочная</a:t>
            </a:r>
            <a:r>
              <a:rPr sz="900" b="1" spc="23" dirty="0" smtClean="0">
                <a:latin typeface="Arial"/>
                <a:cs typeface="Arial"/>
              </a:rPr>
              <a:t> </a:t>
            </a:r>
            <a:r>
              <a:rPr sz="900" b="1" spc="-8" dirty="0">
                <a:latin typeface="Arial"/>
                <a:cs typeface="Arial"/>
              </a:rPr>
              <a:t>деятельность</a:t>
            </a:r>
            <a:r>
              <a:rPr sz="900" spc="-8" dirty="0">
                <a:solidFill>
                  <a:srgbClr val="202429"/>
                </a:solidFill>
                <a:latin typeface="Microsoft Sans Serif"/>
                <a:cs typeface="Microsoft Sans Serif"/>
              </a:rPr>
              <a:t>,</a:t>
            </a:r>
            <a:r>
              <a:rPr sz="900" spc="26" dirty="0">
                <a:solidFill>
                  <a:srgbClr val="202429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900" spc="23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которой разработано </a:t>
            </a:r>
            <a:r>
              <a:rPr sz="900" spc="-22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100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тыс.</a:t>
            </a:r>
            <a:r>
              <a:rPr sz="900" spc="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часов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дополнительных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материалов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56" dirty="0">
                <a:solidFill>
                  <a:srgbClr val="002060"/>
                </a:solidFill>
                <a:latin typeface="Microsoft Sans Serif"/>
                <a:cs typeface="Microsoft Sans Serif"/>
              </a:rPr>
              <a:t>к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algn="ctr">
              <a:spcBef>
                <a:spcPts val="71"/>
              </a:spcBef>
            </a:pP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учебным</a:t>
            </a:r>
            <a:r>
              <a:rPr sz="900" spc="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предметам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(физика,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химия,</a:t>
            </a:r>
            <a:r>
              <a:rPr sz="9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математика,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algn="ctr">
              <a:spcBef>
                <a:spcPts val="83"/>
              </a:spcBef>
            </a:pP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технология)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с</a:t>
            </a:r>
            <a:r>
              <a:rPr sz="900" spc="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целью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профессионального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algn="ctr">
              <a:spcBef>
                <a:spcPts val="71"/>
              </a:spcBef>
            </a:pP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окрашивания</a:t>
            </a:r>
            <a:r>
              <a:rPr sz="9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уроков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28650" y="3792473"/>
            <a:ext cx="3942398" cy="782955"/>
            <a:chOff x="938783" y="5375147"/>
            <a:chExt cx="5256530" cy="10439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4" name="object 24"/>
            <p:cNvSpPr/>
            <p:nvPr/>
          </p:nvSpPr>
          <p:spPr>
            <a:xfrm>
              <a:off x="938783" y="5375147"/>
              <a:ext cx="5256530" cy="1043940"/>
            </a:xfrm>
            <a:custGeom>
              <a:avLst/>
              <a:gdLst/>
              <a:ahLst/>
              <a:cxnLst/>
              <a:rect l="l" t="t" r="r" b="b"/>
              <a:pathLst>
                <a:path w="5256530" h="1043939">
                  <a:moveTo>
                    <a:pt x="4858131" y="0"/>
                  </a:moveTo>
                  <a:lnTo>
                    <a:pt x="398144" y="0"/>
                  </a:lnTo>
                  <a:lnTo>
                    <a:pt x="0" y="521969"/>
                  </a:lnTo>
                  <a:lnTo>
                    <a:pt x="398144" y="1043939"/>
                  </a:lnTo>
                  <a:lnTo>
                    <a:pt x="4858131" y="1043939"/>
                  </a:lnTo>
                  <a:lnTo>
                    <a:pt x="5256276" y="521969"/>
                  </a:lnTo>
                  <a:lnTo>
                    <a:pt x="48581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969763" y="5481827"/>
              <a:ext cx="1108075" cy="830580"/>
            </a:xfrm>
            <a:custGeom>
              <a:avLst/>
              <a:gdLst/>
              <a:ahLst/>
              <a:cxnLst/>
              <a:rect l="l" t="t" r="r" b="b"/>
              <a:pathLst>
                <a:path w="1108075" h="830579">
                  <a:moveTo>
                    <a:pt x="791083" y="0"/>
                  </a:moveTo>
                  <a:lnTo>
                    <a:pt x="316864" y="0"/>
                  </a:lnTo>
                  <a:lnTo>
                    <a:pt x="0" y="415290"/>
                  </a:lnTo>
                  <a:lnTo>
                    <a:pt x="316864" y="830580"/>
                  </a:lnTo>
                  <a:lnTo>
                    <a:pt x="791083" y="830580"/>
                  </a:lnTo>
                  <a:lnTo>
                    <a:pt x="1107948" y="415290"/>
                  </a:lnTo>
                  <a:lnTo>
                    <a:pt x="7910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69075" y="3872560"/>
            <a:ext cx="2684621" cy="616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ctr">
              <a:lnSpc>
                <a:spcPct val="107500"/>
              </a:lnSpc>
              <a:spcBef>
                <a:spcPts val="75"/>
              </a:spcBef>
            </a:pPr>
            <a:r>
              <a:rPr lang="ru-RU" sz="900" b="1" spc="-8" dirty="0">
                <a:solidFill>
                  <a:srgbClr val="202429"/>
                </a:solidFill>
                <a:latin typeface="Arial"/>
                <a:cs typeface="Arial"/>
              </a:rPr>
              <a:t>В</a:t>
            </a:r>
            <a:r>
              <a:rPr sz="900" b="1" spc="-8" dirty="0" err="1" smtClean="0">
                <a:solidFill>
                  <a:srgbClr val="202429"/>
                </a:solidFill>
                <a:latin typeface="Arial"/>
                <a:cs typeface="Arial"/>
              </a:rPr>
              <a:t>неурочная</a:t>
            </a:r>
            <a:r>
              <a:rPr sz="900" b="1" spc="26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spc="-4" dirty="0">
                <a:solidFill>
                  <a:srgbClr val="202429"/>
                </a:solidFill>
                <a:latin typeface="Arial"/>
                <a:cs typeface="Arial"/>
              </a:rPr>
              <a:t>деятельность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(онлайн-диагностика, </a:t>
            </a:r>
            <a:r>
              <a:rPr sz="900" spc="-2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консультации</a:t>
            </a:r>
            <a:r>
              <a:rPr sz="900" spc="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педагога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и</a:t>
            </a:r>
            <a:r>
              <a:rPr sz="900" spc="1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психолога,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marL="160496" marR="155258" algn="ctr">
              <a:lnSpc>
                <a:spcPts val="1163"/>
              </a:lnSpc>
              <a:spcBef>
                <a:spcPts val="41"/>
              </a:spcBef>
            </a:pP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моделирующие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профессиональные пробы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в </a:t>
            </a:r>
            <a:r>
              <a:rPr sz="900" spc="-22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онлайн-формате</a:t>
            </a:r>
            <a:r>
              <a:rPr sz="900" spc="-26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900" spc="23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др</a:t>
            </a:r>
            <a:r>
              <a:rPr sz="900" spc="-4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.)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991357" y="1772977"/>
            <a:ext cx="4692944" cy="2447434"/>
            <a:chOff x="5325626" y="2697117"/>
            <a:chExt cx="6124693" cy="3263246"/>
          </a:xfrm>
        </p:grpSpPr>
        <p:sp>
          <p:nvSpPr>
            <p:cNvPr id="28" name="object 28"/>
            <p:cNvSpPr/>
            <p:nvPr/>
          </p:nvSpPr>
          <p:spPr>
            <a:xfrm>
              <a:off x="5325626" y="2697117"/>
              <a:ext cx="1620519" cy="840740"/>
            </a:xfrm>
            <a:custGeom>
              <a:avLst/>
              <a:gdLst/>
              <a:ahLst/>
              <a:cxnLst/>
              <a:rect l="l" t="t" r="r" b="b"/>
              <a:pathLst>
                <a:path w="1620520" h="840739">
                  <a:moveTo>
                    <a:pt x="441960" y="501396"/>
                  </a:moveTo>
                  <a:lnTo>
                    <a:pt x="425704" y="501396"/>
                  </a:lnTo>
                  <a:lnTo>
                    <a:pt x="425704" y="455549"/>
                  </a:lnTo>
                  <a:lnTo>
                    <a:pt x="389382" y="455930"/>
                  </a:lnTo>
                  <a:lnTo>
                    <a:pt x="389255" y="405765"/>
                  </a:lnTo>
                  <a:lnTo>
                    <a:pt x="342061" y="393052"/>
                  </a:lnTo>
                  <a:lnTo>
                    <a:pt x="328168" y="392303"/>
                  </a:lnTo>
                  <a:lnTo>
                    <a:pt x="300151" y="396455"/>
                  </a:lnTo>
                  <a:lnTo>
                    <a:pt x="274650" y="408114"/>
                  </a:lnTo>
                  <a:lnTo>
                    <a:pt x="250596" y="426745"/>
                  </a:lnTo>
                  <a:lnTo>
                    <a:pt x="226949" y="451739"/>
                  </a:lnTo>
                  <a:lnTo>
                    <a:pt x="226949" y="800874"/>
                  </a:lnTo>
                  <a:lnTo>
                    <a:pt x="267576" y="770597"/>
                  </a:lnTo>
                  <a:lnTo>
                    <a:pt x="309181" y="752640"/>
                  </a:lnTo>
                  <a:lnTo>
                    <a:pt x="350494" y="747966"/>
                  </a:lnTo>
                  <a:lnTo>
                    <a:pt x="390271" y="757555"/>
                  </a:lnTo>
                  <a:lnTo>
                    <a:pt x="389509" y="470154"/>
                  </a:lnTo>
                  <a:lnTo>
                    <a:pt x="409321" y="470154"/>
                  </a:lnTo>
                  <a:lnTo>
                    <a:pt x="408051" y="792607"/>
                  </a:lnTo>
                  <a:lnTo>
                    <a:pt x="358292" y="777582"/>
                  </a:lnTo>
                  <a:lnTo>
                    <a:pt x="316204" y="776516"/>
                  </a:lnTo>
                  <a:lnTo>
                    <a:pt x="274764" y="785964"/>
                  </a:lnTo>
                  <a:lnTo>
                    <a:pt x="226949" y="802513"/>
                  </a:lnTo>
                  <a:lnTo>
                    <a:pt x="226949" y="804926"/>
                  </a:lnTo>
                  <a:lnTo>
                    <a:pt x="215011" y="802767"/>
                  </a:lnTo>
                  <a:lnTo>
                    <a:pt x="215011" y="802513"/>
                  </a:lnTo>
                  <a:lnTo>
                    <a:pt x="168287" y="786498"/>
                  </a:lnTo>
                  <a:lnTo>
                    <a:pt x="125704" y="775398"/>
                  </a:lnTo>
                  <a:lnTo>
                    <a:pt x="81864" y="774700"/>
                  </a:lnTo>
                  <a:lnTo>
                    <a:pt x="31369" y="789813"/>
                  </a:lnTo>
                  <a:lnTo>
                    <a:pt x="32639" y="470154"/>
                  </a:lnTo>
                  <a:lnTo>
                    <a:pt x="52451" y="470154"/>
                  </a:lnTo>
                  <a:lnTo>
                    <a:pt x="51689" y="757555"/>
                  </a:lnTo>
                  <a:lnTo>
                    <a:pt x="91452" y="747966"/>
                  </a:lnTo>
                  <a:lnTo>
                    <a:pt x="132778" y="752640"/>
                  </a:lnTo>
                  <a:lnTo>
                    <a:pt x="174371" y="770597"/>
                  </a:lnTo>
                  <a:lnTo>
                    <a:pt x="215011" y="800874"/>
                  </a:lnTo>
                  <a:lnTo>
                    <a:pt x="215011" y="451739"/>
                  </a:lnTo>
                  <a:lnTo>
                    <a:pt x="191350" y="426745"/>
                  </a:lnTo>
                  <a:lnTo>
                    <a:pt x="167297" y="408114"/>
                  </a:lnTo>
                  <a:lnTo>
                    <a:pt x="141795" y="396455"/>
                  </a:lnTo>
                  <a:lnTo>
                    <a:pt x="113792" y="392303"/>
                  </a:lnTo>
                  <a:lnTo>
                    <a:pt x="99885" y="393052"/>
                  </a:lnTo>
                  <a:lnTo>
                    <a:pt x="85153" y="395516"/>
                  </a:lnTo>
                  <a:lnTo>
                    <a:pt x="69456" y="399732"/>
                  </a:lnTo>
                  <a:lnTo>
                    <a:pt x="52705" y="405765"/>
                  </a:lnTo>
                  <a:lnTo>
                    <a:pt x="52578" y="455930"/>
                  </a:lnTo>
                  <a:lnTo>
                    <a:pt x="13970" y="455549"/>
                  </a:lnTo>
                  <a:lnTo>
                    <a:pt x="13970" y="501396"/>
                  </a:lnTo>
                  <a:lnTo>
                    <a:pt x="0" y="501396"/>
                  </a:lnTo>
                  <a:lnTo>
                    <a:pt x="0" y="840359"/>
                  </a:lnTo>
                  <a:lnTo>
                    <a:pt x="441960" y="840359"/>
                  </a:lnTo>
                  <a:lnTo>
                    <a:pt x="441960" y="501396"/>
                  </a:lnTo>
                  <a:close/>
                </a:path>
                <a:path w="1620520" h="840739">
                  <a:moveTo>
                    <a:pt x="1620012" y="109855"/>
                  </a:moveTo>
                  <a:lnTo>
                    <a:pt x="1577594" y="85090"/>
                  </a:lnTo>
                  <a:lnTo>
                    <a:pt x="1377569" y="94488"/>
                  </a:lnTo>
                  <a:lnTo>
                    <a:pt x="1343037" y="62839"/>
                  </a:lnTo>
                  <a:lnTo>
                    <a:pt x="1301140" y="29819"/>
                  </a:lnTo>
                  <a:lnTo>
                    <a:pt x="1262900" y="5524"/>
                  </a:lnTo>
                  <a:lnTo>
                    <a:pt x="1239393" y="0"/>
                  </a:lnTo>
                  <a:lnTo>
                    <a:pt x="1242085" y="24282"/>
                  </a:lnTo>
                  <a:lnTo>
                    <a:pt x="1263840" y="64630"/>
                  </a:lnTo>
                  <a:lnTo>
                    <a:pt x="1294257" y="108966"/>
                  </a:lnTo>
                  <a:lnTo>
                    <a:pt x="1322959" y="145161"/>
                  </a:lnTo>
                  <a:lnTo>
                    <a:pt x="1313649" y="196062"/>
                  </a:lnTo>
                  <a:lnTo>
                    <a:pt x="1295615" y="291058"/>
                  </a:lnTo>
                  <a:lnTo>
                    <a:pt x="1286383" y="341884"/>
                  </a:lnTo>
                  <a:lnTo>
                    <a:pt x="1306576" y="386969"/>
                  </a:lnTo>
                  <a:lnTo>
                    <a:pt x="1380109" y="216535"/>
                  </a:lnTo>
                  <a:lnTo>
                    <a:pt x="1486662" y="297688"/>
                  </a:lnTo>
                  <a:lnTo>
                    <a:pt x="1467485" y="353314"/>
                  </a:lnTo>
                  <a:lnTo>
                    <a:pt x="1492123" y="392303"/>
                  </a:lnTo>
                  <a:lnTo>
                    <a:pt x="1517777" y="326898"/>
                  </a:lnTo>
                  <a:lnTo>
                    <a:pt x="1529867" y="334505"/>
                  </a:lnTo>
                  <a:lnTo>
                    <a:pt x="1542491" y="343496"/>
                  </a:lnTo>
                  <a:lnTo>
                    <a:pt x="1554073" y="349745"/>
                  </a:lnTo>
                  <a:lnTo>
                    <a:pt x="1563116" y="349123"/>
                  </a:lnTo>
                  <a:lnTo>
                    <a:pt x="1563077" y="340563"/>
                  </a:lnTo>
                  <a:lnTo>
                    <a:pt x="1557362" y="328637"/>
                  </a:lnTo>
                  <a:lnTo>
                    <a:pt x="1541907" y="304038"/>
                  </a:lnTo>
                  <a:lnTo>
                    <a:pt x="1617218" y="290957"/>
                  </a:lnTo>
                  <a:lnTo>
                    <a:pt x="1586484" y="259207"/>
                  </a:lnTo>
                  <a:lnTo>
                    <a:pt x="1536001" y="264998"/>
                  </a:lnTo>
                  <a:lnTo>
                    <a:pt x="1516761" y="267716"/>
                  </a:lnTo>
                  <a:lnTo>
                    <a:pt x="1438910" y="165481"/>
                  </a:lnTo>
                  <a:lnTo>
                    <a:pt x="1620012" y="109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6195059" y="4916423"/>
              <a:ext cx="5255260" cy="1043940"/>
            </a:xfrm>
            <a:custGeom>
              <a:avLst/>
              <a:gdLst/>
              <a:ahLst/>
              <a:cxnLst/>
              <a:rect l="l" t="t" r="r" b="b"/>
              <a:pathLst>
                <a:path w="5255259" h="1043939">
                  <a:moveTo>
                    <a:pt x="4856607" y="0"/>
                  </a:moveTo>
                  <a:lnTo>
                    <a:pt x="398144" y="0"/>
                  </a:lnTo>
                  <a:lnTo>
                    <a:pt x="0" y="521969"/>
                  </a:lnTo>
                  <a:lnTo>
                    <a:pt x="398144" y="1043939"/>
                  </a:lnTo>
                  <a:lnTo>
                    <a:pt x="4856607" y="1043939"/>
                  </a:lnTo>
                  <a:lnTo>
                    <a:pt x="5254751" y="521969"/>
                  </a:lnTo>
                  <a:lnTo>
                    <a:pt x="4856607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0195"/>
              </a:scheme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540663" y="3491060"/>
            <a:ext cx="2513171" cy="60282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107200"/>
              </a:lnSpc>
              <a:spcBef>
                <a:spcPts val="79"/>
              </a:spcBef>
            </a:pPr>
            <a:r>
              <a:rPr lang="ru-RU" sz="900" b="1" spc="-8" dirty="0">
                <a:solidFill>
                  <a:srgbClr val="202429"/>
                </a:solidFill>
                <a:latin typeface="Arial"/>
                <a:cs typeface="Arial"/>
              </a:rPr>
              <a:t>В</a:t>
            </a:r>
            <a:r>
              <a:rPr sz="900" b="1" spc="-8" dirty="0" err="1" smtClean="0">
                <a:solidFill>
                  <a:srgbClr val="202429"/>
                </a:solidFill>
                <a:latin typeface="Arial"/>
                <a:cs typeface="Arial"/>
              </a:rPr>
              <a:t>заимодействие</a:t>
            </a:r>
            <a:r>
              <a:rPr sz="900" b="1" spc="-4" dirty="0" smtClean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202429"/>
                </a:solidFill>
                <a:latin typeface="Arial"/>
                <a:cs typeface="Arial"/>
              </a:rPr>
              <a:t>с</a:t>
            </a:r>
            <a:r>
              <a:rPr sz="900" b="1" spc="4" dirty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b="1" spc="-4" dirty="0">
                <a:solidFill>
                  <a:srgbClr val="202429"/>
                </a:solidFill>
                <a:latin typeface="Arial"/>
                <a:cs typeface="Arial"/>
              </a:rPr>
              <a:t>родителями</a:t>
            </a:r>
            <a:r>
              <a:rPr sz="900" b="1" dirty="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или 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законными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представителями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(проведение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не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менее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двух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4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собраний</a:t>
            </a:r>
            <a:r>
              <a:rPr sz="900" dirty="0">
                <a:solidFill>
                  <a:srgbClr val="002060"/>
                </a:solidFill>
                <a:latin typeface="Microsoft Sans Serif"/>
                <a:cs typeface="Microsoft Sans Serif"/>
              </a:rPr>
              <a:t> с</a:t>
            </a:r>
            <a:r>
              <a:rPr sz="900" spc="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представителями </a:t>
            </a:r>
            <a:r>
              <a:rPr sz="900" spc="-8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900" spc="-11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разных </a:t>
            </a:r>
            <a:r>
              <a:rPr sz="900" spc="-4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профессий</a:t>
            </a:r>
            <a:r>
              <a:rPr sz="900" spc="-4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)</a:t>
            </a:r>
            <a:endParaRPr sz="90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48907" y="2731287"/>
            <a:ext cx="1403509" cy="1571625"/>
          </a:xfrm>
          <a:custGeom>
            <a:avLst/>
            <a:gdLst/>
            <a:ahLst/>
            <a:cxnLst/>
            <a:rect l="l" t="t" r="r" b="b"/>
            <a:pathLst>
              <a:path w="1871345" h="2095500">
                <a:moveTo>
                  <a:pt x="461073" y="1847291"/>
                </a:moveTo>
                <a:lnTo>
                  <a:pt x="454609" y="1801241"/>
                </a:lnTo>
                <a:lnTo>
                  <a:pt x="451218" y="1777047"/>
                </a:lnTo>
                <a:lnTo>
                  <a:pt x="448233" y="1770545"/>
                </a:lnTo>
                <a:lnTo>
                  <a:pt x="438759" y="1749869"/>
                </a:lnTo>
                <a:lnTo>
                  <a:pt x="438137" y="1748523"/>
                </a:lnTo>
                <a:lnTo>
                  <a:pt x="438137" y="1842770"/>
                </a:lnTo>
                <a:lnTo>
                  <a:pt x="434860" y="1858937"/>
                </a:lnTo>
                <a:lnTo>
                  <a:pt x="425945" y="1872145"/>
                </a:lnTo>
                <a:lnTo>
                  <a:pt x="412737" y="1881047"/>
                </a:lnTo>
                <a:lnTo>
                  <a:pt x="396608" y="1884299"/>
                </a:lnTo>
                <a:lnTo>
                  <a:pt x="380390" y="1881047"/>
                </a:lnTo>
                <a:lnTo>
                  <a:pt x="367157" y="1872145"/>
                </a:lnTo>
                <a:lnTo>
                  <a:pt x="358216" y="1858937"/>
                </a:lnTo>
                <a:lnTo>
                  <a:pt x="356628" y="1851063"/>
                </a:lnTo>
                <a:lnTo>
                  <a:pt x="354952" y="1842770"/>
                </a:lnTo>
                <a:lnTo>
                  <a:pt x="358216" y="1826615"/>
                </a:lnTo>
                <a:lnTo>
                  <a:pt x="367157" y="1813407"/>
                </a:lnTo>
                <a:lnTo>
                  <a:pt x="380390" y="1804504"/>
                </a:lnTo>
                <a:lnTo>
                  <a:pt x="396608" y="1801241"/>
                </a:lnTo>
                <a:lnTo>
                  <a:pt x="412737" y="1804504"/>
                </a:lnTo>
                <a:lnTo>
                  <a:pt x="425945" y="1813407"/>
                </a:lnTo>
                <a:lnTo>
                  <a:pt x="434860" y="1826615"/>
                </a:lnTo>
                <a:lnTo>
                  <a:pt x="438137" y="1842770"/>
                </a:lnTo>
                <a:lnTo>
                  <a:pt x="438137" y="1748523"/>
                </a:lnTo>
                <a:lnTo>
                  <a:pt x="403212" y="1698548"/>
                </a:lnTo>
                <a:lnTo>
                  <a:pt x="367461" y="1670583"/>
                </a:lnTo>
                <a:lnTo>
                  <a:pt x="325932" y="1651431"/>
                </a:lnTo>
                <a:lnTo>
                  <a:pt x="322948" y="1650822"/>
                </a:lnTo>
                <a:lnTo>
                  <a:pt x="322948" y="1708340"/>
                </a:lnTo>
                <a:lnTo>
                  <a:pt x="319684" y="1724507"/>
                </a:lnTo>
                <a:lnTo>
                  <a:pt x="310794" y="1737715"/>
                </a:lnTo>
                <a:lnTo>
                  <a:pt x="297599" y="1746618"/>
                </a:lnTo>
                <a:lnTo>
                  <a:pt x="281419" y="1749869"/>
                </a:lnTo>
                <a:lnTo>
                  <a:pt x="265226" y="1746618"/>
                </a:lnTo>
                <a:lnTo>
                  <a:pt x="252031" y="1737715"/>
                </a:lnTo>
                <a:lnTo>
                  <a:pt x="243141" y="1724507"/>
                </a:lnTo>
                <a:lnTo>
                  <a:pt x="239890" y="1708340"/>
                </a:lnTo>
                <a:lnTo>
                  <a:pt x="243141" y="1692186"/>
                </a:lnTo>
                <a:lnTo>
                  <a:pt x="246291" y="1687487"/>
                </a:lnTo>
                <a:lnTo>
                  <a:pt x="252031" y="1678978"/>
                </a:lnTo>
                <a:lnTo>
                  <a:pt x="265226" y="1670075"/>
                </a:lnTo>
                <a:lnTo>
                  <a:pt x="281419" y="1666811"/>
                </a:lnTo>
                <a:lnTo>
                  <a:pt x="297599" y="1670075"/>
                </a:lnTo>
                <a:lnTo>
                  <a:pt x="310794" y="1678978"/>
                </a:lnTo>
                <a:lnTo>
                  <a:pt x="319684" y="1692186"/>
                </a:lnTo>
                <a:lnTo>
                  <a:pt x="322948" y="1708340"/>
                </a:lnTo>
                <a:lnTo>
                  <a:pt x="322948" y="1650822"/>
                </a:lnTo>
                <a:lnTo>
                  <a:pt x="280149" y="1642021"/>
                </a:lnTo>
                <a:lnTo>
                  <a:pt x="272757" y="1641665"/>
                </a:lnTo>
                <a:lnTo>
                  <a:pt x="265480" y="1641449"/>
                </a:lnTo>
                <a:lnTo>
                  <a:pt x="258279" y="1641360"/>
                </a:lnTo>
                <a:lnTo>
                  <a:pt x="251193" y="1641398"/>
                </a:lnTo>
                <a:lnTo>
                  <a:pt x="207886" y="1646199"/>
                </a:lnTo>
                <a:lnTo>
                  <a:pt x="207886" y="1729016"/>
                </a:lnTo>
                <a:lnTo>
                  <a:pt x="204609" y="1745183"/>
                </a:lnTo>
                <a:lnTo>
                  <a:pt x="195694" y="1758391"/>
                </a:lnTo>
                <a:lnTo>
                  <a:pt x="186677" y="1764474"/>
                </a:lnTo>
                <a:lnTo>
                  <a:pt x="186677" y="2014029"/>
                </a:lnTo>
                <a:lnTo>
                  <a:pt x="183400" y="2030196"/>
                </a:lnTo>
                <a:lnTo>
                  <a:pt x="174485" y="2043404"/>
                </a:lnTo>
                <a:lnTo>
                  <a:pt x="161277" y="2052307"/>
                </a:lnTo>
                <a:lnTo>
                  <a:pt x="145148" y="2055558"/>
                </a:lnTo>
                <a:lnTo>
                  <a:pt x="128955" y="2052307"/>
                </a:lnTo>
                <a:lnTo>
                  <a:pt x="115760" y="2043404"/>
                </a:lnTo>
                <a:lnTo>
                  <a:pt x="106870" y="2030196"/>
                </a:lnTo>
                <a:lnTo>
                  <a:pt x="103619" y="2014029"/>
                </a:lnTo>
                <a:lnTo>
                  <a:pt x="106870" y="1997875"/>
                </a:lnTo>
                <a:lnTo>
                  <a:pt x="115760" y="1984667"/>
                </a:lnTo>
                <a:lnTo>
                  <a:pt x="128955" y="1975764"/>
                </a:lnTo>
                <a:lnTo>
                  <a:pt x="145148" y="1972500"/>
                </a:lnTo>
                <a:lnTo>
                  <a:pt x="161277" y="1975764"/>
                </a:lnTo>
                <a:lnTo>
                  <a:pt x="174485" y="1984667"/>
                </a:lnTo>
                <a:lnTo>
                  <a:pt x="183400" y="1997875"/>
                </a:lnTo>
                <a:lnTo>
                  <a:pt x="186677" y="2014029"/>
                </a:lnTo>
                <a:lnTo>
                  <a:pt x="186677" y="1764474"/>
                </a:lnTo>
                <a:lnTo>
                  <a:pt x="182486" y="1767293"/>
                </a:lnTo>
                <a:lnTo>
                  <a:pt x="166357" y="1770545"/>
                </a:lnTo>
                <a:lnTo>
                  <a:pt x="153758" y="1768005"/>
                </a:lnTo>
                <a:lnTo>
                  <a:pt x="150164" y="1767293"/>
                </a:lnTo>
                <a:lnTo>
                  <a:pt x="136969" y="1758391"/>
                </a:lnTo>
                <a:lnTo>
                  <a:pt x="128079" y="1745183"/>
                </a:lnTo>
                <a:lnTo>
                  <a:pt x="124828" y="1729016"/>
                </a:lnTo>
                <a:lnTo>
                  <a:pt x="128079" y="1712861"/>
                </a:lnTo>
                <a:lnTo>
                  <a:pt x="136969" y="1699653"/>
                </a:lnTo>
                <a:lnTo>
                  <a:pt x="150164" y="1690751"/>
                </a:lnTo>
                <a:lnTo>
                  <a:pt x="166357" y="1687487"/>
                </a:lnTo>
                <a:lnTo>
                  <a:pt x="182486" y="1690751"/>
                </a:lnTo>
                <a:lnTo>
                  <a:pt x="195694" y="1699653"/>
                </a:lnTo>
                <a:lnTo>
                  <a:pt x="204609" y="1712861"/>
                </a:lnTo>
                <a:lnTo>
                  <a:pt x="207886" y="1729016"/>
                </a:lnTo>
                <a:lnTo>
                  <a:pt x="207886" y="1646199"/>
                </a:lnTo>
                <a:lnTo>
                  <a:pt x="186563" y="1648548"/>
                </a:lnTo>
                <a:lnTo>
                  <a:pt x="132880" y="1666367"/>
                </a:lnTo>
                <a:lnTo>
                  <a:pt x="117462" y="1675688"/>
                </a:lnTo>
                <a:lnTo>
                  <a:pt x="117462" y="1809534"/>
                </a:lnTo>
                <a:lnTo>
                  <a:pt x="114185" y="1825701"/>
                </a:lnTo>
                <a:lnTo>
                  <a:pt x="110096" y="1831746"/>
                </a:lnTo>
                <a:lnTo>
                  <a:pt x="110096" y="1925828"/>
                </a:lnTo>
                <a:lnTo>
                  <a:pt x="106819" y="1941995"/>
                </a:lnTo>
                <a:lnTo>
                  <a:pt x="97878" y="1955203"/>
                </a:lnTo>
                <a:lnTo>
                  <a:pt x="84645" y="1964105"/>
                </a:lnTo>
                <a:lnTo>
                  <a:pt x="68440" y="1967357"/>
                </a:lnTo>
                <a:lnTo>
                  <a:pt x="52298" y="1964105"/>
                </a:lnTo>
                <a:lnTo>
                  <a:pt x="39103" y="1955203"/>
                </a:lnTo>
                <a:lnTo>
                  <a:pt x="30175" y="1941995"/>
                </a:lnTo>
                <a:lnTo>
                  <a:pt x="26911" y="1925828"/>
                </a:lnTo>
                <a:lnTo>
                  <a:pt x="30175" y="1909673"/>
                </a:lnTo>
                <a:lnTo>
                  <a:pt x="39103" y="1896465"/>
                </a:lnTo>
                <a:lnTo>
                  <a:pt x="52298" y="1887562"/>
                </a:lnTo>
                <a:lnTo>
                  <a:pt x="68440" y="1884299"/>
                </a:lnTo>
                <a:lnTo>
                  <a:pt x="84645" y="1887562"/>
                </a:lnTo>
                <a:lnTo>
                  <a:pt x="97878" y="1896465"/>
                </a:lnTo>
                <a:lnTo>
                  <a:pt x="106819" y="1909673"/>
                </a:lnTo>
                <a:lnTo>
                  <a:pt x="110096" y="1925828"/>
                </a:lnTo>
                <a:lnTo>
                  <a:pt x="110096" y="1831746"/>
                </a:lnTo>
                <a:lnTo>
                  <a:pt x="105244" y="1838909"/>
                </a:lnTo>
                <a:lnTo>
                  <a:pt x="92011" y="1847811"/>
                </a:lnTo>
                <a:lnTo>
                  <a:pt x="75806" y="1851063"/>
                </a:lnTo>
                <a:lnTo>
                  <a:pt x="59664" y="1847811"/>
                </a:lnTo>
                <a:lnTo>
                  <a:pt x="46469" y="1838909"/>
                </a:lnTo>
                <a:lnTo>
                  <a:pt x="37541" y="1825701"/>
                </a:lnTo>
                <a:lnTo>
                  <a:pt x="34277" y="1809534"/>
                </a:lnTo>
                <a:lnTo>
                  <a:pt x="37541" y="1793379"/>
                </a:lnTo>
                <a:lnTo>
                  <a:pt x="46469" y="1780171"/>
                </a:lnTo>
                <a:lnTo>
                  <a:pt x="59664" y="1771269"/>
                </a:lnTo>
                <a:lnTo>
                  <a:pt x="75806" y="1768005"/>
                </a:lnTo>
                <a:lnTo>
                  <a:pt x="92011" y="1771269"/>
                </a:lnTo>
                <a:lnTo>
                  <a:pt x="105244" y="1780171"/>
                </a:lnTo>
                <a:lnTo>
                  <a:pt x="114185" y="1793379"/>
                </a:lnTo>
                <a:lnTo>
                  <a:pt x="117462" y="1809534"/>
                </a:lnTo>
                <a:lnTo>
                  <a:pt x="117462" y="1675688"/>
                </a:lnTo>
                <a:lnTo>
                  <a:pt x="55803" y="1724977"/>
                </a:lnTo>
                <a:lnTo>
                  <a:pt x="31165" y="1761312"/>
                </a:lnTo>
                <a:lnTo>
                  <a:pt x="14973" y="1799336"/>
                </a:lnTo>
                <a:lnTo>
                  <a:pt x="5194" y="1838274"/>
                </a:lnTo>
                <a:lnTo>
                  <a:pt x="0" y="1879841"/>
                </a:lnTo>
                <a:lnTo>
                  <a:pt x="63" y="1922487"/>
                </a:lnTo>
                <a:lnTo>
                  <a:pt x="5905" y="1963762"/>
                </a:lnTo>
                <a:lnTo>
                  <a:pt x="18262" y="2002574"/>
                </a:lnTo>
                <a:lnTo>
                  <a:pt x="37731" y="2036914"/>
                </a:lnTo>
                <a:lnTo>
                  <a:pt x="64947" y="2065020"/>
                </a:lnTo>
                <a:lnTo>
                  <a:pt x="100533" y="2085111"/>
                </a:lnTo>
                <a:lnTo>
                  <a:pt x="145148" y="2095411"/>
                </a:lnTo>
                <a:lnTo>
                  <a:pt x="194894" y="2092845"/>
                </a:lnTo>
                <a:lnTo>
                  <a:pt x="232016" y="2083600"/>
                </a:lnTo>
                <a:lnTo>
                  <a:pt x="271119" y="2055558"/>
                </a:lnTo>
                <a:lnTo>
                  <a:pt x="292887" y="2005685"/>
                </a:lnTo>
                <a:lnTo>
                  <a:pt x="296710" y="1972500"/>
                </a:lnTo>
                <a:lnTo>
                  <a:pt x="297154" y="1967357"/>
                </a:lnTo>
                <a:lnTo>
                  <a:pt x="306273" y="1923935"/>
                </a:lnTo>
                <a:lnTo>
                  <a:pt x="333794" y="1907336"/>
                </a:lnTo>
                <a:lnTo>
                  <a:pt x="359524" y="1909597"/>
                </a:lnTo>
                <a:lnTo>
                  <a:pt x="385470" y="1919020"/>
                </a:lnTo>
                <a:lnTo>
                  <a:pt x="412953" y="1922487"/>
                </a:lnTo>
                <a:lnTo>
                  <a:pt x="437603" y="1915020"/>
                </a:lnTo>
                <a:lnTo>
                  <a:pt x="443344" y="1907336"/>
                </a:lnTo>
                <a:lnTo>
                  <a:pt x="455091" y="1891614"/>
                </a:lnTo>
                <a:lnTo>
                  <a:pt x="461073" y="1847291"/>
                </a:lnTo>
                <a:close/>
              </a:path>
              <a:path w="1871345" h="2095500">
                <a:moveTo>
                  <a:pt x="467664" y="745756"/>
                </a:moveTo>
                <a:lnTo>
                  <a:pt x="466991" y="700024"/>
                </a:lnTo>
                <a:lnTo>
                  <a:pt x="455396" y="654304"/>
                </a:lnTo>
                <a:lnTo>
                  <a:pt x="440245" y="626389"/>
                </a:lnTo>
                <a:lnTo>
                  <a:pt x="440245" y="743204"/>
                </a:lnTo>
                <a:lnTo>
                  <a:pt x="430822" y="783856"/>
                </a:lnTo>
                <a:lnTo>
                  <a:pt x="410832" y="823226"/>
                </a:lnTo>
                <a:lnTo>
                  <a:pt x="382231" y="856234"/>
                </a:lnTo>
                <a:lnTo>
                  <a:pt x="347230" y="882904"/>
                </a:lnTo>
                <a:lnTo>
                  <a:pt x="307365" y="901954"/>
                </a:lnTo>
                <a:lnTo>
                  <a:pt x="264198" y="912126"/>
                </a:lnTo>
                <a:lnTo>
                  <a:pt x="219278" y="914654"/>
                </a:lnTo>
                <a:lnTo>
                  <a:pt x="174167" y="909574"/>
                </a:lnTo>
                <a:lnTo>
                  <a:pt x="130416" y="894334"/>
                </a:lnTo>
                <a:lnTo>
                  <a:pt x="142608" y="875284"/>
                </a:lnTo>
                <a:lnTo>
                  <a:pt x="188772" y="890524"/>
                </a:lnTo>
                <a:lnTo>
                  <a:pt x="236232" y="894334"/>
                </a:lnTo>
                <a:lnTo>
                  <a:pt x="282752" y="886726"/>
                </a:lnTo>
                <a:lnTo>
                  <a:pt x="326034" y="870204"/>
                </a:lnTo>
                <a:lnTo>
                  <a:pt x="363855" y="844804"/>
                </a:lnTo>
                <a:lnTo>
                  <a:pt x="393941" y="809256"/>
                </a:lnTo>
                <a:lnTo>
                  <a:pt x="401078" y="794004"/>
                </a:lnTo>
                <a:lnTo>
                  <a:pt x="412978" y="768604"/>
                </a:lnTo>
                <a:lnTo>
                  <a:pt x="419455" y="726706"/>
                </a:lnTo>
                <a:lnTo>
                  <a:pt x="416801" y="706374"/>
                </a:lnTo>
                <a:lnTo>
                  <a:pt x="414464" y="688606"/>
                </a:lnTo>
                <a:lnTo>
                  <a:pt x="413969" y="684784"/>
                </a:lnTo>
                <a:lnTo>
                  <a:pt x="398272" y="648131"/>
                </a:lnTo>
                <a:lnTo>
                  <a:pt x="398272" y="727976"/>
                </a:lnTo>
                <a:lnTo>
                  <a:pt x="395808" y="750824"/>
                </a:lnTo>
                <a:lnTo>
                  <a:pt x="389394" y="773684"/>
                </a:lnTo>
                <a:lnTo>
                  <a:pt x="378955" y="794004"/>
                </a:lnTo>
                <a:lnTo>
                  <a:pt x="367906" y="788517"/>
                </a:lnTo>
                <a:lnTo>
                  <a:pt x="367906" y="810526"/>
                </a:lnTo>
                <a:lnTo>
                  <a:pt x="352615" y="828306"/>
                </a:lnTo>
                <a:lnTo>
                  <a:pt x="335178" y="842276"/>
                </a:lnTo>
                <a:lnTo>
                  <a:pt x="315912" y="853706"/>
                </a:lnTo>
                <a:lnTo>
                  <a:pt x="295135" y="863854"/>
                </a:lnTo>
                <a:lnTo>
                  <a:pt x="290652" y="854976"/>
                </a:lnTo>
                <a:lnTo>
                  <a:pt x="285635" y="846074"/>
                </a:lnTo>
                <a:lnTo>
                  <a:pt x="282473" y="841006"/>
                </a:lnTo>
                <a:lnTo>
                  <a:pt x="280085" y="837184"/>
                </a:lnTo>
                <a:lnTo>
                  <a:pt x="275196" y="831024"/>
                </a:lnTo>
                <a:lnTo>
                  <a:pt x="275196" y="868934"/>
                </a:lnTo>
                <a:lnTo>
                  <a:pt x="253809" y="874026"/>
                </a:lnTo>
                <a:lnTo>
                  <a:pt x="231965" y="875284"/>
                </a:lnTo>
                <a:lnTo>
                  <a:pt x="209943" y="874026"/>
                </a:lnTo>
                <a:lnTo>
                  <a:pt x="188074" y="870204"/>
                </a:lnTo>
                <a:lnTo>
                  <a:pt x="206527" y="865124"/>
                </a:lnTo>
                <a:lnTo>
                  <a:pt x="224307" y="858774"/>
                </a:lnTo>
                <a:lnTo>
                  <a:pt x="231597" y="854976"/>
                </a:lnTo>
                <a:lnTo>
                  <a:pt x="241312" y="849884"/>
                </a:lnTo>
                <a:lnTo>
                  <a:pt x="257416" y="841006"/>
                </a:lnTo>
                <a:lnTo>
                  <a:pt x="262407" y="847356"/>
                </a:lnTo>
                <a:lnTo>
                  <a:pt x="267055" y="854976"/>
                </a:lnTo>
                <a:lnTo>
                  <a:pt x="271335" y="862584"/>
                </a:lnTo>
                <a:lnTo>
                  <a:pt x="275196" y="868934"/>
                </a:lnTo>
                <a:lnTo>
                  <a:pt x="275196" y="831024"/>
                </a:lnTo>
                <a:lnTo>
                  <a:pt x="274053" y="829576"/>
                </a:lnTo>
                <a:lnTo>
                  <a:pt x="286131" y="819404"/>
                </a:lnTo>
                <a:lnTo>
                  <a:pt x="294576" y="811784"/>
                </a:lnTo>
                <a:lnTo>
                  <a:pt x="297395" y="809256"/>
                </a:lnTo>
                <a:lnTo>
                  <a:pt x="307784" y="797826"/>
                </a:lnTo>
                <a:lnTo>
                  <a:pt x="317233" y="785126"/>
                </a:lnTo>
                <a:lnTo>
                  <a:pt x="367906" y="810526"/>
                </a:lnTo>
                <a:lnTo>
                  <a:pt x="367906" y="788517"/>
                </a:lnTo>
                <a:lnTo>
                  <a:pt x="361086" y="785126"/>
                </a:lnTo>
                <a:lnTo>
                  <a:pt x="327901" y="768604"/>
                </a:lnTo>
                <a:lnTo>
                  <a:pt x="333832" y="757174"/>
                </a:lnTo>
                <a:lnTo>
                  <a:pt x="335800" y="753376"/>
                </a:lnTo>
                <a:lnTo>
                  <a:pt x="342226" y="738124"/>
                </a:lnTo>
                <a:lnTo>
                  <a:pt x="347205" y="722884"/>
                </a:lnTo>
                <a:lnTo>
                  <a:pt x="350761" y="706374"/>
                </a:lnTo>
                <a:lnTo>
                  <a:pt x="362153" y="707656"/>
                </a:lnTo>
                <a:lnTo>
                  <a:pt x="385241" y="707656"/>
                </a:lnTo>
                <a:lnTo>
                  <a:pt x="396862" y="706374"/>
                </a:lnTo>
                <a:lnTo>
                  <a:pt x="398272" y="727976"/>
                </a:lnTo>
                <a:lnTo>
                  <a:pt x="398272" y="648131"/>
                </a:lnTo>
                <a:lnTo>
                  <a:pt x="397116" y="645426"/>
                </a:lnTo>
                <a:lnTo>
                  <a:pt x="393052" y="640384"/>
                </a:lnTo>
                <a:lnTo>
                  <a:pt x="393052" y="687324"/>
                </a:lnTo>
                <a:lnTo>
                  <a:pt x="382955" y="688606"/>
                </a:lnTo>
                <a:lnTo>
                  <a:pt x="352920" y="688606"/>
                </a:lnTo>
                <a:lnTo>
                  <a:pt x="352983" y="686054"/>
                </a:lnTo>
                <a:lnTo>
                  <a:pt x="353021" y="684784"/>
                </a:lnTo>
                <a:lnTo>
                  <a:pt x="353402" y="670826"/>
                </a:lnTo>
                <a:lnTo>
                  <a:pt x="353339" y="668274"/>
                </a:lnTo>
                <a:lnTo>
                  <a:pt x="351980" y="650506"/>
                </a:lnTo>
                <a:lnTo>
                  <a:pt x="348538" y="632726"/>
                </a:lnTo>
                <a:lnTo>
                  <a:pt x="343141" y="613676"/>
                </a:lnTo>
                <a:lnTo>
                  <a:pt x="360375" y="630186"/>
                </a:lnTo>
                <a:lnTo>
                  <a:pt x="374523" y="647954"/>
                </a:lnTo>
                <a:lnTo>
                  <a:pt x="385445" y="667004"/>
                </a:lnTo>
                <a:lnTo>
                  <a:pt x="393052" y="687324"/>
                </a:lnTo>
                <a:lnTo>
                  <a:pt x="393052" y="640384"/>
                </a:lnTo>
                <a:lnTo>
                  <a:pt x="371538" y="613676"/>
                </a:lnTo>
                <a:lnTo>
                  <a:pt x="369493" y="611136"/>
                </a:lnTo>
                <a:lnTo>
                  <a:pt x="367855" y="609854"/>
                </a:lnTo>
                <a:lnTo>
                  <a:pt x="356349" y="600976"/>
                </a:lnTo>
                <a:lnTo>
                  <a:pt x="331711" y="581926"/>
                </a:lnTo>
                <a:lnTo>
                  <a:pt x="342887" y="565404"/>
                </a:lnTo>
                <a:lnTo>
                  <a:pt x="380263" y="592086"/>
                </a:lnTo>
                <a:lnTo>
                  <a:pt x="409105" y="625094"/>
                </a:lnTo>
                <a:lnTo>
                  <a:pt x="428980" y="661924"/>
                </a:lnTo>
                <a:lnTo>
                  <a:pt x="439496" y="701306"/>
                </a:lnTo>
                <a:lnTo>
                  <a:pt x="440245" y="743204"/>
                </a:lnTo>
                <a:lnTo>
                  <a:pt x="440245" y="626389"/>
                </a:lnTo>
                <a:lnTo>
                  <a:pt x="433349" y="613676"/>
                </a:lnTo>
                <a:lnTo>
                  <a:pt x="401281" y="576834"/>
                </a:lnTo>
                <a:lnTo>
                  <a:pt x="385660" y="565404"/>
                </a:lnTo>
                <a:lnTo>
                  <a:pt x="359651" y="546354"/>
                </a:lnTo>
                <a:lnTo>
                  <a:pt x="364604" y="543826"/>
                </a:lnTo>
                <a:lnTo>
                  <a:pt x="367779" y="538734"/>
                </a:lnTo>
                <a:lnTo>
                  <a:pt x="367779" y="526034"/>
                </a:lnTo>
                <a:lnTo>
                  <a:pt x="360794" y="519684"/>
                </a:lnTo>
                <a:lnTo>
                  <a:pt x="343776" y="519684"/>
                </a:lnTo>
                <a:lnTo>
                  <a:pt x="336918" y="526034"/>
                </a:lnTo>
                <a:lnTo>
                  <a:pt x="336918" y="536194"/>
                </a:lnTo>
                <a:lnTo>
                  <a:pt x="337553" y="538734"/>
                </a:lnTo>
                <a:lnTo>
                  <a:pt x="338696" y="540004"/>
                </a:lnTo>
                <a:lnTo>
                  <a:pt x="338061" y="540004"/>
                </a:lnTo>
                <a:lnTo>
                  <a:pt x="328587" y="554456"/>
                </a:lnTo>
                <a:lnTo>
                  <a:pt x="328587" y="665734"/>
                </a:lnTo>
                <a:lnTo>
                  <a:pt x="328409" y="684784"/>
                </a:lnTo>
                <a:lnTo>
                  <a:pt x="326250" y="684390"/>
                </a:lnTo>
                <a:lnTo>
                  <a:pt x="326250" y="703834"/>
                </a:lnTo>
                <a:lnTo>
                  <a:pt x="323151" y="717804"/>
                </a:lnTo>
                <a:lnTo>
                  <a:pt x="318820" y="731774"/>
                </a:lnTo>
                <a:lnTo>
                  <a:pt x="313245" y="744474"/>
                </a:lnTo>
                <a:lnTo>
                  <a:pt x="306438" y="757174"/>
                </a:lnTo>
                <a:lnTo>
                  <a:pt x="295770" y="751814"/>
                </a:lnTo>
                <a:lnTo>
                  <a:pt x="295770" y="773684"/>
                </a:lnTo>
                <a:lnTo>
                  <a:pt x="287667" y="783856"/>
                </a:lnTo>
                <a:lnTo>
                  <a:pt x="278841" y="794004"/>
                </a:lnTo>
                <a:lnTo>
                  <a:pt x="269290" y="802906"/>
                </a:lnTo>
                <a:lnTo>
                  <a:pt x="259067" y="811784"/>
                </a:lnTo>
                <a:lnTo>
                  <a:pt x="247662" y="800354"/>
                </a:lnTo>
                <a:lnTo>
                  <a:pt x="242430" y="796010"/>
                </a:lnTo>
                <a:lnTo>
                  <a:pt x="242430" y="823226"/>
                </a:lnTo>
                <a:lnTo>
                  <a:pt x="222694" y="834656"/>
                </a:lnTo>
                <a:lnTo>
                  <a:pt x="201574" y="843534"/>
                </a:lnTo>
                <a:lnTo>
                  <a:pt x="179285" y="849884"/>
                </a:lnTo>
                <a:lnTo>
                  <a:pt x="156070" y="854976"/>
                </a:lnTo>
                <a:lnTo>
                  <a:pt x="165798" y="839724"/>
                </a:lnTo>
                <a:lnTo>
                  <a:pt x="198234" y="788924"/>
                </a:lnTo>
                <a:lnTo>
                  <a:pt x="210223" y="796556"/>
                </a:lnTo>
                <a:lnTo>
                  <a:pt x="221615" y="805434"/>
                </a:lnTo>
                <a:lnTo>
                  <a:pt x="232359" y="814324"/>
                </a:lnTo>
                <a:lnTo>
                  <a:pt x="242430" y="823226"/>
                </a:lnTo>
                <a:lnTo>
                  <a:pt x="242430" y="796010"/>
                </a:lnTo>
                <a:lnTo>
                  <a:pt x="235445" y="790206"/>
                </a:lnTo>
                <a:lnTo>
                  <a:pt x="233578" y="788924"/>
                </a:lnTo>
                <a:lnTo>
                  <a:pt x="222453" y="781304"/>
                </a:lnTo>
                <a:lnTo>
                  <a:pt x="208775" y="773684"/>
                </a:lnTo>
                <a:lnTo>
                  <a:pt x="230111" y="740676"/>
                </a:lnTo>
                <a:lnTo>
                  <a:pt x="295770" y="773684"/>
                </a:lnTo>
                <a:lnTo>
                  <a:pt x="295770" y="751814"/>
                </a:lnTo>
                <a:lnTo>
                  <a:pt x="273672" y="740676"/>
                </a:lnTo>
                <a:lnTo>
                  <a:pt x="240906" y="724154"/>
                </a:lnTo>
                <a:lnTo>
                  <a:pt x="247510" y="714006"/>
                </a:lnTo>
                <a:lnTo>
                  <a:pt x="265671" y="686054"/>
                </a:lnTo>
                <a:lnTo>
                  <a:pt x="280136" y="691134"/>
                </a:lnTo>
                <a:lnTo>
                  <a:pt x="310489" y="701306"/>
                </a:lnTo>
                <a:lnTo>
                  <a:pt x="326250" y="703834"/>
                </a:lnTo>
                <a:lnTo>
                  <a:pt x="326250" y="684390"/>
                </a:lnTo>
                <a:lnTo>
                  <a:pt x="314833" y="682256"/>
                </a:lnTo>
                <a:lnTo>
                  <a:pt x="288696" y="674624"/>
                </a:lnTo>
                <a:lnTo>
                  <a:pt x="276212" y="669556"/>
                </a:lnTo>
                <a:lnTo>
                  <a:pt x="282803" y="659384"/>
                </a:lnTo>
                <a:lnTo>
                  <a:pt x="314947" y="609854"/>
                </a:lnTo>
                <a:lnTo>
                  <a:pt x="321906" y="627634"/>
                </a:lnTo>
                <a:lnTo>
                  <a:pt x="326440" y="646684"/>
                </a:lnTo>
                <a:lnTo>
                  <a:pt x="328587" y="665734"/>
                </a:lnTo>
                <a:lnTo>
                  <a:pt x="328587" y="554456"/>
                </a:lnTo>
                <a:lnTo>
                  <a:pt x="315582" y="574294"/>
                </a:lnTo>
                <a:lnTo>
                  <a:pt x="295643" y="568121"/>
                </a:lnTo>
                <a:lnTo>
                  <a:pt x="295643" y="600976"/>
                </a:lnTo>
                <a:lnTo>
                  <a:pt x="257543" y="659384"/>
                </a:lnTo>
                <a:lnTo>
                  <a:pt x="247002" y="653237"/>
                </a:lnTo>
                <a:lnTo>
                  <a:pt x="247002" y="675906"/>
                </a:lnTo>
                <a:lnTo>
                  <a:pt x="222237" y="714006"/>
                </a:lnTo>
                <a:lnTo>
                  <a:pt x="211569" y="708507"/>
                </a:lnTo>
                <a:lnTo>
                  <a:pt x="211569" y="730504"/>
                </a:lnTo>
                <a:lnTo>
                  <a:pt x="190233" y="763524"/>
                </a:lnTo>
                <a:lnTo>
                  <a:pt x="181978" y="759726"/>
                </a:lnTo>
                <a:lnTo>
                  <a:pt x="179692" y="758672"/>
                </a:lnTo>
                <a:lnTo>
                  <a:pt x="179692" y="780034"/>
                </a:lnTo>
                <a:lnTo>
                  <a:pt x="140576" y="839724"/>
                </a:lnTo>
                <a:lnTo>
                  <a:pt x="138315" y="833374"/>
                </a:lnTo>
                <a:lnTo>
                  <a:pt x="134251" y="821956"/>
                </a:lnTo>
                <a:lnTo>
                  <a:pt x="130365" y="802906"/>
                </a:lnTo>
                <a:lnTo>
                  <a:pt x="128968" y="785126"/>
                </a:lnTo>
                <a:lnTo>
                  <a:pt x="129095" y="778776"/>
                </a:lnTo>
                <a:lnTo>
                  <a:pt x="129781" y="763524"/>
                </a:lnTo>
                <a:lnTo>
                  <a:pt x="142697" y="767334"/>
                </a:lnTo>
                <a:lnTo>
                  <a:pt x="155346" y="769874"/>
                </a:lnTo>
                <a:lnTo>
                  <a:pt x="167690" y="774954"/>
                </a:lnTo>
                <a:lnTo>
                  <a:pt x="179692" y="780034"/>
                </a:lnTo>
                <a:lnTo>
                  <a:pt x="179692" y="758672"/>
                </a:lnTo>
                <a:lnTo>
                  <a:pt x="176466" y="757174"/>
                </a:lnTo>
                <a:lnTo>
                  <a:pt x="162267" y="753376"/>
                </a:lnTo>
                <a:lnTo>
                  <a:pt x="147662" y="748284"/>
                </a:lnTo>
                <a:lnTo>
                  <a:pt x="132702" y="745756"/>
                </a:lnTo>
                <a:lnTo>
                  <a:pt x="133578" y="741934"/>
                </a:lnTo>
                <a:lnTo>
                  <a:pt x="135623" y="733056"/>
                </a:lnTo>
                <a:lnTo>
                  <a:pt x="139496" y="721626"/>
                </a:lnTo>
                <a:lnTo>
                  <a:pt x="144310" y="710184"/>
                </a:lnTo>
                <a:lnTo>
                  <a:pt x="150101" y="698754"/>
                </a:lnTo>
                <a:lnTo>
                  <a:pt x="211569" y="730504"/>
                </a:lnTo>
                <a:lnTo>
                  <a:pt x="211569" y="708507"/>
                </a:lnTo>
                <a:lnTo>
                  <a:pt x="192659" y="698754"/>
                </a:lnTo>
                <a:lnTo>
                  <a:pt x="160642" y="682256"/>
                </a:lnTo>
                <a:lnTo>
                  <a:pt x="168325" y="672084"/>
                </a:lnTo>
                <a:lnTo>
                  <a:pt x="169291" y="670826"/>
                </a:lnTo>
                <a:lnTo>
                  <a:pt x="178841" y="660654"/>
                </a:lnTo>
                <a:lnTo>
                  <a:pt x="189230" y="650506"/>
                </a:lnTo>
                <a:lnTo>
                  <a:pt x="200393" y="641604"/>
                </a:lnTo>
                <a:lnTo>
                  <a:pt x="211048" y="651776"/>
                </a:lnTo>
                <a:lnTo>
                  <a:pt x="222402" y="660654"/>
                </a:lnTo>
                <a:lnTo>
                  <a:pt x="234403" y="668274"/>
                </a:lnTo>
                <a:lnTo>
                  <a:pt x="247002" y="675906"/>
                </a:lnTo>
                <a:lnTo>
                  <a:pt x="247002" y="653237"/>
                </a:lnTo>
                <a:lnTo>
                  <a:pt x="246659" y="653034"/>
                </a:lnTo>
                <a:lnTo>
                  <a:pt x="236296" y="646684"/>
                </a:lnTo>
                <a:lnTo>
                  <a:pt x="229743" y="641604"/>
                </a:lnTo>
                <a:lnTo>
                  <a:pt x="226466" y="639076"/>
                </a:lnTo>
                <a:lnTo>
                  <a:pt x="217157" y="630186"/>
                </a:lnTo>
                <a:lnTo>
                  <a:pt x="235204" y="620026"/>
                </a:lnTo>
                <a:lnTo>
                  <a:pt x="251193" y="613676"/>
                </a:lnTo>
                <a:lnTo>
                  <a:pt x="254393" y="612394"/>
                </a:lnTo>
                <a:lnTo>
                  <a:pt x="274586" y="606044"/>
                </a:lnTo>
                <a:lnTo>
                  <a:pt x="295643" y="600976"/>
                </a:lnTo>
                <a:lnTo>
                  <a:pt x="295643" y="568121"/>
                </a:lnTo>
                <a:lnTo>
                  <a:pt x="279641" y="563168"/>
                </a:lnTo>
                <a:lnTo>
                  <a:pt x="279641" y="581926"/>
                </a:lnTo>
                <a:lnTo>
                  <a:pt x="258673" y="586994"/>
                </a:lnTo>
                <a:lnTo>
                  <a:pt x="238556" y="594626"/>
                </a:lnTo>
                <a:lnTo>
                  <a:pt x="219379" y="603504"/>
                </a:lnTo>
                <a:lnTo>
                  <a:pt x="201282" y="613676"/>
                </a:lnTo>
                <a:lnTo>
                  <a:pt x="195300" y="606044"/>
                </a:lnTo>
                <a:lnTo>
                  <a:pt x="189801" y="597154"/>
                </a:lnTo>
                <a:lnTo>
                  <a:pt x="184797" y="589534"/>
                </a:lnTo>
                <a:lnTo>
                  <a:pt x="184518" y="588987"/>
                </a:lnTo>
                <a:lnTo>
                  <a:pt x="184518" y="625094"/>
                </a:lnTo>
                <a:lnTo>
                  <a:pt x="171716" y="635254"/>
                </a:lnTo>
                <a:lnTo>
                  <a:pt x="159842" y="646684"/>
                </a:lnTo>
                <a:lnTo>
                  <a:pt x="148971" y="658126"/>
                </a:lnTo>
                <a:lnTo>
                  <a:pt x="139179" y="672084"/>
                </a:lnTo>
                <a:lnTo>
                  <a:pt x="128638" y="666521"/>
                </a:lnTo>
                <a:lnTo>
                  <a:pt x="128638" y="688606"/>
                </a:lnTo>
                <a:lnTo>
                  <a:pt x="121843" y="701306"/>
                </a:lnTo>
                <a:lnTo>
                  <a:pt x="116179" y="714006"/>
                </a:lnTo>
                <a:lnTo>
                  <a:pt x="112382" y="725779"/>
                </a:lnTo>
                <a:lnTo>
                  <a:pt x="112382" y="833374"/>
                </a:lnTo>
                <a:lnTo>
                  <a:pt x="95935" y="818134"/>
                </a:lnTo>
                <a:lnTo>
                  <a:pt x="82499" y="800354"/>
                </a:lnTo>
                <a:lnTo>
                  <a:pt x="72161" y="781304"/>
                </a:lnTo>
                <a:lnTo>
                  <a:pt x="65011" y="760984"/>
                </a:lnTo>
                <a:lnTo>
                  <a:pt x="71742" y="759726"/>
                </a:lnTo>
                <a:lnTo>
                  <a:pt x="98793" y="759726"/>
                </a:lnTo>
                <a:lnTo>
                  <a:pt x="105397" y="760984"/>
                </a:lnTo>
                <a:lnTo>
                  <a:pt x="104178" y="778776"/>
                </a:lnTo>
                <a:lnTo>
                  <a:pt x="104927" y="797826"/>
                </a:lnTo>
                <a:lnTo>
                  <a:pt x="107657" y="815606"/>
                </a:lnTo>
                <a:lnTo>
                  <a:pt x="112382" y="833374"/>
                </a:lnTo>
                <a:lnTo>
                  <a:pt x="112382" y="725779"/>
                </a:lnTo>
                <a:lnTo>
                  <a:pt x="111671" y="727976"/>
                </a:lnTo>
                <a:lnTo>
                  <a:pt x="108318" y="741934"/>
                </a:lnTo>
                <a:lnTo>
                  <a:pt x="96647" y="740676"/>
                </a:lnTo>
                <a:lnTo>
                  <a:pt x="73075" y="740676"/>
                </a:lnTo>
                <a:lnTo>
                  <a:pt x="61201" y="741934"/>
                </a:lnTo>
                <a:lnTo>
                  <a:pt x="60020" y="721626"/>
                </a:lnTo>
                <a:lnTo>
                  <a:pt x="62039" y="701306"/>
                </a:lnTo>
                <a:lnTo>
                  <a:pt x="67322" y="680974"/>
                </a:lnTo>
                <a:lnTo>
                  <a:pt x="75933" y="660654"/>
                </a:lnTo>
                <a:lnTo>
                  <a:pt x="128638" y="688606"/>
                </a:lnTo>
                <a:lnTo>
                  <a:pt x="128638" y="666521"/>
                </a:lnTo>
                <a:lnTo>
                  <a:pt x="117563" y="660654"/>
                </a:lnTo>
                <a:lnTo>
                  <a:pt x="86347" y="644144"/>
                </a:lnTo>
                <a:lnTo>
                  <a:pt x="101498" y="626376"/>
                </a:lnTo>
                <a:lnTo>
                  <a:pt x="119113" y="611136"/>
                </a:lnTo>
                <a:lnTo>
                  <a:pt x="138811" y="597154"/>
                </a:lnTo>
                <a:lnTo>
                  <a:pt x="160261" y="586994"/>
                </a:lnTo>
                <a:lnTo>
                  <a:pt x="165493" y="597154"/>
                </a:lnTo>
                <a:lnTo>
                  <a:pt x="171284" y="607326"/>
                </a:lnTo>
                <a:lnTo>
                  <a:pt x="177634" y="616204"/>
                </a:lnTo>
                <a:lnTo>
                  <a:pt x="184518" y="625094"/>
                </a:lnTo>
                <a:lnTo>
                  <a:pt x="184518" y="588987"/>
                </a:lnTo>
                <a:lnTo>
                  <a:pt x="183515" y="586994"/>
                </a:lnTo>
                <a:lnTo>
                  <a:pt x="180327" y="580644"/>
                </a:lnTo>
                <a:lnTo>
                  <a:pt x="204622" y="575576"/>
                </a:lnTo>
                <a:lnTo>
                  <a:pt x="217055" y="574294"/>
                </a:lnTo>
                <a:lnTo>
                  <a:pt x="242189" y="574294"/>
                </a:lnTo>
                <a:lnTo>
                  <a:pt x="254762" y="575576"/>
                </a:lnTo>
                <a:lnTo>
                  <a:pt x="267258" y="578104"/>
                </a:lnTo>
                <a:lnTo>
                  <a:pt x="279641" y="581926"/>
                </a:lnTo>
                <a:lnTo>
                  <a:pt x="279641" y="563168"/>
                </a:lnTo>
                <a:lnTo>
                  <a:pt x="270535" y="560336"/>
                </a:lnTo>
                <a:lnTo>
                  <a:pt x="224205" y="555244"/>
                </a:lnTo>
                <a:lnTo>
                  <a:pt x="178689" y="561594"/>
                </a:lnTo>
                <a:lnTo>
                  <a:pt x="136105" y="576834"/>
                </a:lnTo>
                <a:lnTo>
                  <a:pt x="98564" y="602234"/>
                </a:lnTo>
                <a:lnTo>
                  <a:pt x="68186" y="635254"/>
                </a:lnTo>
                <a:lnTo>
                  <a:pt x="67932" y="635254"/>
                </a:lnTo>
                <a:lnTo>
                  <a:pt x="64376" y="640334"/>
                </a:lnTo>
                <a:lnTo>
                  <a:pt x="57137" y="651776"/>
                </a:lnTo>
                <a:lnTo>
                  <a:pt x="57772" y="651776"/>
                </a:lnTo>
                <a:lnTo>
                  <a:pt x="41249" y="698754"/>
                </a:lnTo>
                <a:lnTo>
                  <a:pt x="40500" y="747026"/>
                </a:lnTo>
                <a:lnTo>
                  <a:pt x="54610" y="792734"/>
                </a:lnTo>
                <a:lnTo>
                  <a:pt x="82715" y="833374"/>
                </a:lnTo>
                <a:lnTo>
                  <a:pt x="123939" y="865124"/>
                </a:lnTo>
                <a:lnTo>
                  <a:pt x="123812" y="866406"/>
                </a:lnTo>
                <a:lnTo>
                  <a:pt x="126479" y="867676"/>
                </a:lnTo>
                <a:lnTo>
                  <a:pt x="103492" y="903224"/>
                </a:lnTo>
                <a:lnTo>
                  <a:pt x="94348" y="903224"/>
                </a:lnTo>
                <a:lnTo>
                  <a:pt x="87490" y="909574"/>
                </a:lnTo>
                <a:lnTo>
                  <a:pt x="87490" y="923556"/>
                </a:lnTo>
                <a:lnTo>
                  <a:pt x="94348" y="929906"/>
                </a:lnTo>
                <a:lnTo>
                  <a:pt x="111366" y="929906"/>
                </a:lnTo>
                <a:lnTo>
                  <a:pt x="118351" y="923556"/>
                </a:lnTo>
                <a:lnTo>
                  <a:pt x="118224" y="915924"/>
                </a:lnTo>
                <a:lnTo>
                  <a:pt x="118351" y="915924"/>
                </a:lnTo>
                <a:lnTo>
                  <a:pt x="140258" y="924826"/>
                </a:lnTo>
                <a:lnTo>
                  <a:pt x="162839" y="931176"/>
                </a:lnTo>
                <a:lnTo>
                  <a:pt x="185775" y="936256"/>
                </a:lnTo>
                <a:lnTo>
                  <a:pt x="208902" y="938784"/>
                </a:lnTo>
                <a:lnTo>
                  <a:pt x="208902" y="1006106"/>
                </a:lnTo>
                <a:lnTo>
                  <a:pt x="198869" y="1006106"/>
                </a:lnTo>
                <a:lnTo>
                  <a:pt x="152819" y="1012456"/>
                </a:lnTo>
                <a:lnTo>
                  <a:pt x="117970" y="1023874"/>
                </a:lnTo>
                <a:lnTo>
                  <a:pt x="97205" y="1037856"/>
                </a:lnTo>
                <a:lnTo>
                  <a:pt x="93459" y="1053084"/>
                </a:lnTo>
                <a:lnTo>
                  <a:pt x="361429" y="1053084"/>
                </a:lnTo>
                <a:lnTo>
                  <a:pt x="357428" y="1037856"/>
                </a:lnTo>
                <a:lnTo>
                  <a:pt x="336550" y="1023874"/>
                </a:lnTo>
                <a:lnTo>
                  <a:pt x="301688" y="1012456"/>
                </a:lnTo>
                <a:lnTo>
                  <a:pt x="255765" y="1006106"/>
                </a:lnTo>
                <a:lnTo>
                  <a:pt x="245859" y="1006106"/>
                </a:lnTo>
                <a:lnTo>
                  <a:pt x="245859" y="938784"/>
                </a:lnTo>
                <a:lnTo>
                  <a:pt x="290423" y="932434"/>
                </a:lnTo>
                <a:lnTo>
                  <a:pt x="332790" y="918476"/>
                </a:lnTo>
                <a:lnTo>
                  <a:pt x="337375" y="915924"/>
                </a:lnTo>
                <a:lnTo>
                  <a:pt x="339661" y="914654"/>
                </a:lnTo>
                <a:lnTo>
                  <a:pt x="371741" y="896874"/>
                </a:lnTo>
                <a:lnTo>
                  <a:pt x="406031" y="868934"/>
                </a:lnTo>
                <a:lnTo>
                  <a:pt x="434454" y="834656"/>
                </a:lnTo>
                <a:lnTo>
                  <a:pt x="456958" y="791476"/>
                </a:lnTo>
                <a:lnTo>
                  <a:pt x="467664" y="745756"/>
                </a:lnTo>
                <a:close/>
              </a:path>
              <a:path w="1871345" h="2095500">
                <a:moveTo>
                  <a:pt x="1659877" y="259461"/>
                </a:moveTo>
                <a:lnTo>
                  <a:pt x="1473822" y="356743"/>
                </a:lnTo>
                <a:lnTo>
                  <a:pt x="1287767" y="259461"/>
                </a:lnTo>
                <a:lnTo>
                  <a:pt x="1287767" y="361442"/>
                </a:lnTo>
                <a:lnTo>
                  <a:pt x="1473822" y="458724"/>
                </a:lnTo>
                <a:lnTo>
                  <a:pt x="1659877" y="361442"/>
                </a:lnTo>
                <a:lnTo>
                  <a:pt x="1659877" y="356743"/>
                </a:lnTo>
                <a:lnTo>
                  <a:pt x="1659877" y="259461"/>
                </a:lnTo>
                <a:close/>
              </a:path>
              <a:path w="1871345" h="2095500">
                <a:moveTo>
                  <a:pt x="1750174" y="1306068"/>
                </a:moveTo>
                <a:lnTo>
                  <a:pt x="1746084" y="1285925"/>
                </a:lnTo>
                <a:lnTo>
                  <a:pt x="1734972" y="1269453"/>
                </a:lnTo>
                <a:lnTo>
                  <a:pt x="1718500" y="1258341"/>
                </a:lnTo>
                <a:lnTo>
                  <a:pt x="1698358" y="1254264"/>
                </a:lnTo>
                <a:lnTo>
                  <a:pt x="1683499" y="1254264"/>
                </a:lnTo>
                <a:lnTo>
                  <a:pt x="1683499" y="1387729"/>
                </a:lnTo>
                <a:lnTo>
                  <a:pt x="1681175" y="1399286"/>
                </a:lnTo>
                <a:lnTo>
                  <a:pt x="1674825" y="1408734"/>
                </a:lnTo>
                <a:lnTo>
                  <a:pt x="1665389" y="1415110"/>
                </a:lnTo>
                <a:lnTo>
                  <a:pt x="1653781" y="1417447"/>
                </a:lnTo>
                <a:lnTo>
                  <a:pt x="1642224" y="1415110"/>
                </a:lnTo>
                <a:lnTo>
                  <a:pt x="1632775" y="1408734"/>
                </a:lnTo>
                <a:lnTo>
                  <a:pt x="1626400" y="1399286"/>
                </a:lnTo>
                <a:lnTo>
                  <a:pt x="1624063" y="1387729"/>
                </a:lnTo>
                <a:lnTo>
                  <a:pt x="1626400" y="1376108"/>
                </a:lnTo>
                <a:lnTo>
                  <a:pt x="1632775" y="1366621"/>
                </a:lnTo>
                <a:lnTo>
                  <a:pt x="1642224" y="1360233"/>
                </a:lnTo>
                <a:lnTo>
                  <a:pt x="1653781" y="1357884"/>
                </a:lnTo>
                <a:lnTo>
                  <a:pt x="1665389" y="1360233"/>
                </a:lnTo>
                <a:lnTo>
                  <a:pt x="1674825" y="1366621"/>
                </a:lnTo>
                <a:lnTo>
                  <a:pt x="1681175" y="1376108"/>
                </a:lnTo>
                <a:lnTo>
                  <a:pt x="1683499" y="1387729"/>
                </a:lnTo>
                <a:lnTo>
                  <a:pt x="1683499" y="1254264"/>
                </a:lnTo>
                <a:lnTo>
                  <a:pt x="1587995" y="1254264"/>
                </a:lnTo>
                <a:lnTo>
                  <a:pt x="1587995" y="1387729"/>
                </a:lnTo>
                <a:lnTo>
                  <a:pt x="1585671" y="1399286"/>
                </a:lnTo>
                <a:lnTo>
                  <a:pt x="1579321" y="1408734"/>
                </a:lnTo>
                <a:lnTo>
                  <a:pt x="1569885" y="1415110"/>
                </a:lnTo>
                <a:lnTo>
                  <a:pt x="1558277" y="1417447"/>
                </a:lnTo>
                <a:lnTo>
                  <a:pt x="1546720" y="1415110"/>
                </a:lnTo>
                <a:lnTo>
                  <a:pt x="1537271" y="1408734"/>
                </a:lnTo>
                <a:lnTo>
                  <a:pt x="1530896" y="1399286"/>
                </a:lnTo>
                <a:lnTo>
                  <a:pt x="1528559" y="1387729"/>
                </a:lnTo>
                <a:lnTo>
                  <a:pt x="1530896" y="1376108"/>
                </a:lnTo>
                <a:lnTo>
                  <a:pt x="1537271" y="1366621"/>
                </a:lnTo>
                <a:lnTo>
                  <a:pt x="1546720" y="1360233"/>
                </a:lnTo>
                <a:lnTo>
                  <a:pt x="1558277" y="1357884"/>
                </a:lnTo>
                <a:lnTo>
                  <a:pt x="1569885" y="1360233"/>
                </a:lnTo>
                <a:lnTo>
                  <a:pt x="1579321" y="1366621"/>
                </a:lnTo>
                <a:lnTo>
                  <a:pt x="1585671" y="1376108"/>
                </a:lnTo>
                <a:lnTo>
                  <a:pt x="1587995" y="1387729"/>
                </a:lnTo>
                <a:lnTo>
                  <a:pt x="1587995" y="1254264"/>
                </a:lnTo>
                <a:lnTo>
                  <a:pt x="1492491" y="1254264"/>
                </a:lnTo>
                <a:lnTo>
                  <a:pt x="1492491" y="1387729"/>
                </a:lnTo>
                <a:lnTo>
                  <a:pt x="1490167" y="1399286"/>
                </a:lnTo>
                <a:lnTo>
                  <a:pt x="1483817" y="1408734"/>
                </a:lnTo>
                <a:lnTo>
                  <a:pt x="1474381" y="1415110"/>
                </a:lnTo>
                <a:lnTo>
                  <a:pt x="1462773" y="1417447"/>
                </a:lnTo>
                <a:lnTo>
                  <a:pt x="1451216" y="1415110"/>
                </a:lnTo>
                <a:lnTo>
                  <a:pt x="1441767" y="1408734"/>
                </a:lnTo>
                <a:lnTo>
                  <a:pt x="1435392" y="1399286"/>
                </a:lnTo>
                <a:lnTo>
                  <a:pt x="1433055" y="1387729"/>
                </a:lnTo>
                <a:lnTo>
                  <a:pt x="1435392" y="1376108"/>
                </a:lnTo>
                <a:lnTo>
                  <a:pt x="1441767" y="1366621"/>
                </a:lnTo>
                <a:lnTo>
                  <a:pt x="1451216" y="1360233"/>
                </a:lnTo>
                <a:lnTo>
                  <a:pt x="1462773" y="1357884"/>
                </a:lnTo>
                <a:lnTo>
                  <a:pt x="1474381" y="1360233"/>
                </a:lnTo>
                <a:lnTo>
                  <a:pt x="1483817" y="1366621"/>
                </a:lnTo>
                <a:lnTo>
                  <a:pt x="1490167" y="1376108"/>
                </a:lnTo>
                <a:lnTo>
                  <a:pt x="1492491" y="1387729"/>
                </a:lnTo>
                <a:lnTo>
                  <a:pt x="1492491" y="1254264"/>
                </a:lnTo>
                <a:lnTo>
                  <a:pt x="1418323" y="1254264"/>
                </a:lnTo>
                <a:lnTo>
                  <a:pt x="1398092" y="1258341"/>
                </a:lnTo>
                <a:lnTo>
                  <a:pt x="1381582" y="1269453"/>
                </a:lnTo>
                <a:lnTo>
                  <a:pt x="1370457" y="1285925"/>
                </a:lnTo>
                <a:lnTo>
                  <a:pt x="1366367" y="1306068"/>
                </a:lnTo>
                <a:lnTo>
                  <a:pt x="1366367" y="1470914"/>
                </a:lnTo>
                <a:lnTo>
                  <a:pt x="1370457" y="1491145"/>
                </a:lnTo>
                <a:lnTo>
                  <a:pt x="1381582" y="1507655"/>
                </a:lnTo>
                <a:lnTo>
                  <a:pt x="1398092" y="1518780"/>
                </a:lnTo>
                <a:lnTo>
                  <a:pt x="1418323" y="1522857"/>
                </a:lnTo>
                <a:lnTo>
                  <a:pt x="1478013" y="1522857"/>
                </a:lnTo>
                <a:lnTo>
                  <a:pt x="1460919" y="1539722"/>
                </a:lnTo>
                <a:lnTo>
                  <a:pt x="1444675" y="1550670"/>
                </a:lnTo>
                <a:lnTo>
                  <a:pt x="1388097" y="1580007"/>
                </a:lnTo>
                <a:lnTo>
                  <a:pt x="1449489" y="1571904"/>
                </a:lnTo>
                <a:lnTo>
                  <a:pt x="1493278" y="1561909"/>
                </a:lnTo>
                <a:lnTo>
                  <a:pt x="1529791" y="1546682"/>
                </a:lnTo>
                <a:lnTo>
                  <a:pt x="1569326" y="1522857"/>
                </a:lnTo>
                <a:lnTo>
                  <a:pt x="1698358" y="1522857"/>
                </a:lnTo>
                <a:lnTo>
                  <a:pt x="1718500" y="1518780"/>
                </a:lnTo>
                <a:lnTo>
                  <a:pt x="1734972" y="1507655"/>
                </a:lnTo>
                <a:lnTo>
                  <a:pt x="1746084" y="1491145"/>
                </a:lnTo>
                <a:lnTo>
                  <a:pt x="1750174" y="1470914"/>
                </a:lnTo>
                <a:lnTo>
                  <a:pt x="1750174" y="1417447"/>
                </a:lnTo>
                <a:lnTo>
                  <a:pt x="1750174" y="1357884"/>
                </a:lnTo>
                <a:lnTo>
                  <a:pt x="1750174" y="1306068"/>
                </a:lnTo>
                <a:close/>
              </a:path>
              <a:path w="1871345" h="2095500">
                <a:moveTo>
                  <a:pt x="1783956" y="165481"/>
                </a:moveTo>
                <a:lnTo>
                  <a:pt x="1473822" y="0"/>
                </a:lnTo>
                <a:lnTo>
                  <a:pt x="1163688" y="165481"/>
                </a:lnTo>
                <a:lnTo>
                  <a:pt x="1473822" y="331089"/>
                </a:lnTo>
                <a:lnTo>
                  <a:pt x="1725663" y="196596"/>
                </a:lnTo>
                <a:lnTo>
                  <a:pt x="1725663" y="288544"/>
                </a:lnTo>
                <a:lnTo>
                  <a:pt x="1718741" y="291833"/>
                </a:lnTo>
                <a:lnTo>
                  <a:pt x="1713318" y="296532"/>
                </a:lnTo>
                <a:lnTo>
                  <a:pt x="1709775" y="302361"/>
                </a:lnTo>
                <a:lnTo>
                  <a:pt x="1708518" y="308991"/>
                </a:lnTo>
                <a:lnTo>
                  <a:pt x="1708518" y="317119"/>
                </a:lnTo>
                <a:lnTo>
                  <a:pt x="1713979" y="324231"/>
                </a:lnTo>
                <a:lnTo>
                  <a:pt x="1722361" y="327787"/>
                </a:lnTo>
                <a:lnTo>
                  <a:pt x="1701533" y="412369"/>
                </a:lnTo>
                <a:lnTo>
                  <a:pt x="1770494" y="412369"/>
                </a:lnTo>
                <a:lnTo>
                  <a:pt x="1749666" y="327787"/>
                </a:lnTo>
                <a:lnTo>
                  <a:pt x="1758175" y="324231"/>
                </a:lnTo>
                <a:lnTo>
                  <a:pt x="1763636" y="317119"/>
                </a:lnTo>
                <a:lnTo>
                  <a:pt x="1763636" y="308991"/>
                </a:lnTo>
                <a:lnTo>
                  <a:pt x="1762366" y="302361"/>
                </a:lnTo>
                <a:lnTo>
                  <a:pt x="1758810" y="296532"/>
                </a:lnTo>
                <a:lnTo>
                  <a:pt x="1753349" y="291833"/>
                </a:lnTo>
                <a:lnTo>
                  <a:pt x="1746364" y="288544"/>
                </a:lnTo>
                <a:lnTo>
                  <a:pt x="1746364" y="196596"/>
                </a:lnTo>
                <a:lnTo>
                  <a:pt x="1746364" y="185547"/>
                </a:lnTo>
                <a:lnTo>
                  <a:pt x="1783956" y="165481"/>
                </a:lnTo>
                <a:close/>
              </a:path>
              <a:path w="1871345" h="2095500">
                <a:moveTo>
                  <a:pt x="1870824" y="1395349"/>
                </a:moveTo>
                <a:lnTo>
                  <a:pt x="1866734" y="1375206"/>
                </a:lnTo>
                <a:lnTo>
                  <a:pt x="1855609" y="1358734"/>
                </a:lnTo>
                <a:lnTo>
                  <a:pt x="1839099" y="1347622"/>
                </a:lnTo>
                <a:lnTo>
                  <a:pt x="1818881" y="1343533"/>
                </a:lnTo>
                <a:lnTo>
                  <a:pt x="1764652" y="1343533"/>
                </a:lnTo>
                <a:lnTo>
                  <a:pt x="1764652" y="1484376"/>
                </a:lnTo>
                <a:lnTo>
                  <a:pt x="1760562" y="1504607"/>
                </a:lnTo>
                <a:lnTo>
                  <a:pt x="1749450" y="1521117"/>
                </a:lnTo>
                <a:lnTo>
                  <a:pt x="1732978" y="1532242"/>
                </a:lnTo>
                <a:lnTo>
                  <a:pt x="1712836" y="1536319"/>
                </a:lnTo>
                <a:lnTo>
                  <a:pt x="1583804" y="1536319"/>
                </a:lnTo>
                <a:lnTo>
                  <a:pt x="1560690" y="1550746"/>
                </a:lnTo>
                <a:lnTo>
                  <a:pt x="1538325" y="1562925"/>
                </a:lnTo>
                <a:lnTo>
                  <a:pt x="1515681" y="1573110"/>
                </a:lnTo>
                <a:lnTo>
                  <a:pt x="1491729" y="1581531"/>
                </a:lnTo>
                <a:lnTo>
                  <a:pt x="1499514" y="1593926"/>
                </a:lnTo>
                <a:lnTo>
                  <a:pt x="1510423" y="1603603"/>
                </a:lnTo>
                <a:lnTo>
                  <a:pt x="1523758" y="1609902"/>
                </a:lnTo>
                <a:lnTo>
                  <a:pt x="1538846" y="1612138"/>
                </a:lnTo>
                <a:lnTo>
                  <a:pt x="1667878" y="1612138"/>
                </a:lnTo>
                <a:lnTo>
                  <a:pt x="1698599" y="1637487"/>
                </a:lnTo>
                <a:lnTo>
                  <a:pt x="1728368" y="1652917"/>
                </a:lnTo>
                <a:lnTo>
                  <a:pt x="1767827" y="1662493"/>
                </a:lnTo>
                <a:lnTo>
                  <a:pt x="1827644" y="1670304"/>
                </a:lnTo>
                <a:lnTo>
                  <a:pt x="1793938" y="1651850"/>
                </a:lnTo>
                <a:lnTo>
                  <a:pt x="1775790" y="1637258"/>
                </a:lnTo>
                <a:lnTo>
                  <a:pt x="1766455" y="1624647"/>
                </a:lnTo>
                <a:lnTo>
                  <a:pt x="1759191" y="1612138"/>
                </a:lnTo>
                <a:lnTo>
                  <a:pt x="1818881" y="1612138"/>
                </a:lnTo>
                <a:lnTo>
                  <a:pt x="1839099" y="1608061"/>
                </a:lnTo>
                <a:lnTo>
                  <a:pt x="1855609" y="1596936"/>
                </a:lnTo>
                <a:lnTo>
                  <a:pt x="1866734" y="1580426"/>
                </a:lnTo>
                <a:lnTo>
                  <a:pt x="1870824" y="1560195"/>
                </a:lnTo>
                <a:lnTo>
                  <a:pt x="1870824" y="13953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4" name="object 34"/>
          <p:cNvSpPr/>
          <p:nvPr/>
        </p:nvSpPr>
        <p:spPr>
          <a:xfrm>
            <a:off x="4812030" y="811530"/>
            <a:ext cx="226695" cy="447199"/>
          </a:xfrm>
          <a:custGeom>
            <a:avLst/>
            <a:gdLst/>
            <a:ahLst/>
            <a:cxnLst/>
            <a:rect l="l" t="t" r="r" b="b"/>
            <a:pathLst>
              <a:path w="302259" h="596264">
                <a:moveTo>
                  <a:pt x="156741" y="538988"/>
                </a:moveTo>
                <a:lnTo>
                  <a:pt x="118109" y="538988"/>
                </a:lnTo>
                <a:lnTo>
                  <a:pt x="132220" y="551949"/>
                </a:lnTo>
                <a:lnTo>
                  <a:pt x="140890" y="570388"/>
                </a:lnTo>
                <a:lnTo>
                  <a:pt x="155346" y="587351"/>
                </a:lnTo>
                <a:lnTo>
                  <a:pt x="186817" y="595884"/>
                </a:lnTo>
                <a:lnTo>
                  <a:pt x="184870" y="571517"/>
                </a:lnTo>
                <a:lnTo>
                  <a:pt x="197437" y="553926"/>
                </a:lnTo>
                <a:lnTo>
                  <a:pt x="202960" y="545592"/>
                </a:lnTo>
                <a:lnTo>
                  <a:pt x="164337" y="545592"/>
                </a:lnTo>
                <a:lnTo>
                  <a:pt x="156741" y="538988"/>
                </a:lnTo>
                <a:close/>
              </a:path>
              <a:path w="302259" h="596264">
                <a:moveTo>
                  <a:pt x="145542" y="456311"/>
                </a:moveTo>
                <a:lnTo>
                  <a:pt x="112015" y="463298"/>
                </a:lnTo>
                <a:lnTo>
                  <a:pt x="84102" y="479227"/>
                </a:lnTo>
                <a:lnTo>
                  <a:pt x="70222" y="502497"/>
                </a:lnTo>
                <a:lnTo>
                  <a:pt x="78794" y="531503"/>
                </a:lnTo>
                <a:lnTo>
                  <a:pt x="118236" y="564642"/>
                </a:lnTo>
                <a:lnTo>
                  <a:pt x="110216" y="551257"/>
                </a:lnTo>
                <a:lnTo>
                  <a:pt x="109220" y="543194"/>
                </a:lnTo>
                <a:lnTo>
                  <a:pt x="112700" y="539442"/>
                </a:lnTo>
                <a:lnTo>
                  <a:pt x="118109" y="538988"/>
                </a:lnTo>
                <a:lnTo>
                  <a:pt x="156741" y="538988"/>
                </a:lnTo>
                <a:lnTo>
                  <a:pt x="135576" y="520586"/>
                </a:lnTo>
                <a:lnTo>
                  <a:pt x="125602" y="493950"/>
                </a:lnTo>
                <a:lnTo>
                  <a:pt x="130298" y="470814"/>
                </a:lnTo>
                <a:lnTo>
                  <a:pt x="145542" y="456311"/>
                </a:lnTo>
                <a:close/>
              </a:path>
              <a:path w="302259" h="596264">
                <a:moveTo>
                  <a:pt x="168528" y="489966"/>
                </a:moveTo>
                <a:lnTo>
                  <a:pt x="162373" y="500622"/>
                </a:lnTo>
                <a:lnTo>
                  <a:pt x="158241" y="512540"/>
                </a:lnTo>
                <a:lnTo>
                  <a:pt x="158206" y="527077"/>
                </a:lnTo>
                <a:lnTo>
                  <a:pt x="164337" y="545592"/>
                </a:lnTo>
                <a:lnTo>
                  <a:pt x="202960" y="545592"/>
                </a:lnTo>
                <a:lnTo>
                  <a:pt x="209837" y="535215"/>
                </a:lnTo>
                <a:lnTo>
                  <a:pt x="208601" y="521208"/>
                </a:lnTo>
                <a:lnTo>
                  <a:pt x="181736" y="521208"/>
                </a:lnTo>
                <a:lnTo>
                  <a:pt x="170368" y="513576"/>
                </a:lnTo>
                <a:lnTo>
                  <a:pt x="166893" y="504920"/>
                </a:lnTo>
                <a:lnTo>
                  <a:pt x="167538" y="496597"/>
                </a:lnTo>
                <a:lnTo>
                  <a:pt x="168528" y="489966"/>
                </a:lnTo>
                <a:close/>
              </a:path>
              <a:path w="302259" h="596264">
                <a:moveTo>
                  <a:pt x="169164" y="456565"/>
                </a:moveTo>
                <a:lnTo>
                  <a:pt x="189059" y="475345"/>
                </a:lnTo>
                <a:lnTo>
                  <a:pt x="188785" y="489934"/>
                </a:lnTo>
                <a:lnTo>
                  <a:pt x="181844" y="503999"/>
                </a:lnTo>
                <a:lnTo>
                  <a:pt x="181736" y="521208"/>
                </a:lnTo>
                <a:lnTo>
                  <a:pt x="208601" y="521208"/>
                </a:lnTo>
                <a:lnTo>
                  <a:pt x="207391" y="507492"/>
                </a:lnTo>
                <a:lnTo>
                  <a:pt x="207988" y="504527"/>
                </a:lnTo>
                <a:lnTo>
                  <a:pt x="226844" y="504527"/>
                </a:lnTo>
                <a:lnTo>
                  <a:pt x="224795" y="498695"/>
                </a:lnTo>
                <a:lnTo>
                  <a:pt x="219535" y="480361"/>
                </a:lnTo>
                <a:lnTo>
                  <a:pt x="204773" y="465718"/>
                </a:lnTo>
                <a:lnTo>
                  <a:pt x="169164" y="456565"/>
                </a:lnTo>
                <a:close/>
              </a:path>
              <a:path w="302259" h="596264">
                <a:moveTo>
                  <a:pt x="226844" y="504527"/>
                </a:moveTo>
                <a:lnTo>
                  <a:pt x="207988" y="504527"/>
                </a:lnTo>
                <a:lnTo>
                  <a:pt x="213883" y="509397"/>
                </a:lnTo>
                <a:lnTo>
                  <a:pt x="222660" y="516171"/>
                </a:lnTo>
                <a:lnTo>
                  <a:pt x="231901" y="518922"/>
                </a:lnTo>
                <a:lnTo>
                  <a:pt x="226844" y="504527"/>
                </a:lnTo>
                <a:close/>
              </a:path>
              <a:path w="302259" h="596264">
                <a:moveTo>
                  <a:pt x="67564" y="334264"/>
                </a:moveTo>
                <a:lnTo>
                  <a:pt x="0" y="386461"/>
                </a:lnTo>
                <a:lnTo>
                  <a:pt x="10922" y="456311"/>
                </a:lnTo>
                <a:lnTo>
                  <a:pt x="91948" y="411226"/>
                </a:lnTo>
                <a:lnTo>
                  <a:pt x="211646" y="411226"/>
                </a:lnTo>
                <a:lnTo>
                  <a:pt x="212090" y="409702"/>
                </a:lnTo>
                <a:lnTo>
                  <a:pt x="297700" y="409702"/>
                </a:lnTo>
                <a:lnTo>
                  <a:pt x="301751" y="383794"/>
                </a:lnTo>
                <a:lnTo>
                  <a:pt x="238431" y="334772"/>
                </a:lnTo>
                <a:lnTo>
                  <a:pt x="67691" y="334772"/>
                </a:lnTo>
                <a:lnTo>
                  <a:pt x="67564" y="334264"/>
                </a:lnTo>
                <a:close/>
              </a:path>
              <a:path w="302259" h="596264">
                <a:moveTo>
                  <a:pt x="297700" y="409702"/>
                </a:moveTo>
                <a:lnTo>
                  <a:pt x="212090" y="409702"/>
                </a:lnTo>
                <a:lnTo>
                  <a:pt x="290829" y="453644"/>
                </a:lnTo>
                <a:lnTo>
                  <a:pt x="297700" y="409702"/>
                </a:lnTo>
                <a:close/>
              </a:path>
              <a:path w="302259" h="596264">
                <a:moveTo>
                  <a:pt x="205612" y="432308"/>
                </a:moveTo>
                <a:lnTo>
                  <a:pt x="98171" y="432308"/>
                </a:lnTo>
                <a:lnTo>
                  <a:pt x="101853" y="446786"/>
                </a:lnTo>
                <a:lnTo>
                  <a:pt x="201422" y="446913"/>
                </a:lnTo>
                <a:lnTo>
                  <a:pt x="202565" y="442214"/>
                </a:lnTo>
                <a:lnTo>
                  <a:pt x="203834" y="437261"/>
                </a:lnTo>
                <a:lnTo>
                  <a:pt x="205612" y="432308"/>
                </a:lnTo>
                <a:close/>
              </a:path>
              <a:path w="302259" h="596264">
                <a:moveTo>
                  <a:pt x="211646" y="411226"/>
                </a:moveTo>
                <a:lnTo>
                  <a:pt x="91948" y="411226"/>
                </a:lnTo>
                <a:lnTo>
                  <a:pt x="92964" y="414401"/>
                </a:lnTo>
                <a:lnTo>
                  <a:pt x="93852" y="417576"/>
                </a:lnTo>
                <a:lnTo>
                  <a:pt x="94742" y="420624"/>
                </a:lnTo>
                <a:lnTo>
                  <a:pt x="208915" y="420624"/>
                </a:lnTo>
                <a:lnTo>
                  <a:pt x="211646" y="411226"/>
                </a:lnTo>
                <a:close/>
              </a:path>
              <a:path w="302259" h="596264">
                <a:moveTo>
                  <a:pt x="81406" y="81153"/>
                </a:moveTo>
                <a:lnTo>
                  <a:pt x="60860" y="131620"/>
                </a:lnTo>
                <a:lnTo>
                  <a:pt x="51725" y="183143"/>
                </a:lnTo>
                <a:lnTo>
                  <a:pt x="51672" y="234994"/>
                </a:lnTo>
                <a:lnTo>
                  <a:pt x="58108" y="284426"/>
                </a:lnTo>
                <a:lnTo>
                  <a:pt x="68833" y="331724"/>
                </a:lnTo>
                <a:lnTo>
                  <a:pt x="67691" y="334772"/>
                </a:lnTo>
                <a:lnTo>
                  <a:pt x="238431" y="334772"/>
                </a:lnTo>
                <a:lnTo>
                  <a:pt x="234823" y="331978"/>
                </a:lnTo>
                <a:lnTo>
                  <a:pt x="245830" y="284696"/>
                </a:lnTo>
                <a:lnTo>
                  <a:pt x="252381" y="234994"/>
                </a:lnTo>
                <a:lnTo>
                  <a:pt x="252266" y="218186"/>
                </a:lnTo>
                <a:lnTo>
                  <a:pt x="150875" y="218186"/>
                </a:lnTo>
                <a:lnTo>
                  <a:pt x="128698" y="214576"/>
                </a:lnTo>
                <a:lnTo>
                  <a:pt x="110617" y="204739"/>
                </a:lnTo>
                <a:lnTo>
                  <a:pt x="98440" y="190164"/>
                </a:lnTo>
                <a:lnTo>
                  <a:pt x="93979" y="172339"/>
                </a:lnTo>
                <a:lnTo>
                  <a:pt x="98440" y="154439"/>
                </a:lnTo>
                <a:lnTo>
                  <a:pt x="110616" y="139827"/>
                </a:lnTo>
                <a:lnTo>
                  <a:pt x="128698" y="129976"/>
                </a:lnTo>
                <a:lnTo>
                  <a:pt x="150875" y="126365"/>
                </a:lnTo>
                <a:lnTo>
                  <a:pt x="239713" y="126365"/>
                </a:lnTo>
                <a:lnTo>
                  <a:pt x="226854" y="96059"/>
                </a:lnTo>
                <a:lnTo>
                  <a:pt x="151082" y="96059"/>
                </a:lnTo>
                <a:lnTo>
                  <a:pt x="115357" y="92219"/>
                </a:lnTo>
                <a:lnTo>
                  <a:pt x="81406" y="81153"/>
                </a:lnTo>
                <a:close/>
              </a:path>
              <a:path w="302259" h="596264">
                <a:moveTo>
                  <a:pt x="239713" y="126365"/>
                </a:moveTo>
                <a:lnTo>
                  <a:pt x="150875" y="126365"/>
                </a:lnTo>
                <a:lnTo>
                  <a:pt x="173053" y="129976"/>
                </a:lnTo>
                <a:lnTo>
                  <a:pt x="191134" y="139827"/>
                </a:lnTo>
                <a:lnTo>
                  <a:pt x="203311" y="154439"/>
                </a:lnTo>
                <a:lnTo>
                  <a:pt x="207772" y="172339"/>
                </a:lnTo>
                <a:lnTo>
                  <a:pt x="203311" y="190164"/>
                </a:lnTo>
                <a:lnTo>
                  <a:pt x="191135" y="204739"/>
                </a:lnTo>
                <a:lnTo>
                  <a:pt x="173053" y="214576"/>
                </a:lnTo>
                <a:lnTo>
                  <a:pt x="150875" y="218186"/>
                </a:lnTo>
                <a:lnTo>
                  <a:pt x="252266" y="218186"/>
                </a:lnTo>
                <a:lnTo>
                  <a:pt x="252032" y="183927"/>
                </a:lnTo>
                <a:lnTo>
                  <a:pt x="242337" y="132549"/>
                </a:lnTo>
                <a:lnTo>
                  <a:pt x="239713" y="126365"/>
                </a:lnTo>
                <a:close/>
              </a:path>
              <a:path w="302259" h="596264">
                <a:moveTo>
                  <a:pt x="150875" y="149352"/>
                </a:moveTo>
                <a:lnTo>
                  <a:pt x="139787" y="151157"/>
                </a:lnTo>
                <a:lnTo>
                  <a:pt x="130746" y="156083"/>
                </a:lnTo>
                <a:lnTo>
                  <a:pt x="124658" y="163389"/>
                </a:lnTo>
                <a:lnTo>
                  <a:pt x="122427" y="172339"/>
                </a:lnTo>
                <a:lnTo>
                  <a:pt x="124658" y="181215"/>
                </a:lnTo>
                <a:lnTo>
                  <a:pt x="130746" y="188483"/>
                </a:lnTo>
                <a:lnTo>
                  <a:pt x="139787" y="193395"/>
                </a:lnTo>
                <a:lnTo>
                  <a:pt x="150875" y="195199"/>
                </a:lnTo>
                <a:lnTo>
                  <a:pt x="161964" y="193395"/>
                </a:lnTo>
                <a:lnTo>
                  <a:pt x="171005" y="188483"/>
                </a:lnTo>
                <a:lnTo>
                  <a:pt x="177093" y="181215"/>
                </a:lnTo>
                <a:lnTo>
                  <a:pt x="179324" y="172339"/>
                </a:lnTo>
                <a:lnTo>
                  <a:pt x="177093" y="163389"/>
                </a:lnTo>
                <a:lnTo>
                  <a:pt x="171005" y="156083"/>
                </a:lnTo>
                <a:lnTo>
                  <a:pt x="161964" y="151157"/>
                </a:lnTo>
                <a:lnTo>
                  <a:pt x="150875" y="149352"/>
                </a:lnTo>
                <a:close/>
              </a:path>
              <a:path w="302259" h="596264">
                <a:moveTo>
                  <a:pt x="220852" y="81915"/>
                </a:moveTo>
                <a:lnTo>
                  <a:pt x="186830" y="92636"/>
                </a:lnTo>
                <a:lnTo>
                  <a:pt x="151082" y="96059"/>
                </a:lnTo>
                <a:lnTo>
                  <a:pt x="226854" y="96059"/>
                </a:lnTo>
                <a:lnTo>
                  <a:pt x="220852" y="81915"/>
                </a:lnTo>
                <a:close/>
              </a:path>
              <a:path w="302259" h="596264">
                <a:moveTo>
                  <a:pt x="150241" y="0"/>
                </a:moveTo>
                <a:lnTo>
                  <a:pt x="131603" y="16355"/>
                </a:lnTo>
                <a:lnTo>
                  <a:pt x="115252" y="33210"/>
                </a:lnTo>
                <a:lnTo>
                  <a:pt x="101091" y="50542"/>
                </a:lnTo>
                <a:lnTo>
                  <a:pt x="89026" y="68326"/>
                </a:lnTo>
                <a:lnTo>
                  <a:pt x="119143" y="78374"/>
                </a:lnTo>
                <a:lnTo>
                  <a:pt x="150891" y="81851"/>
                </a:lnTo>
                <a:lnTo>
                  <a:pt x="182663" y="78755"/>
                </a:lnTo>
                <a:lnTo>
                  <a:pt x="212851" y="69088"/>
                </a:lnTo>
                <a:lnTo>
                  <a:pt x="200479" y="51256"/>
                </a:lnTo>
                <a:lnTo>
                  <a:pt x="185975" y="33782"/>
                </a:lnTo>
                <a:lnTo>
                  <a:pt x="169257" y="16688"/>
                </a:lnTo>
                <a:lnTo>
                  <a:pt x="1502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574585" y="875768"/>
            <a:ext cx="8075240" cy="50810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5" dirty="0" smtClean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-5" dirty="0">
                <a:solidFill>
                  <a:srgbClr val="17375E"/>
                </a:solidFill>
                <a:cs typeface="Arial"/>
              </a:rPr>
              <a:t>У</a:t>
            </a:r>
            <a:r>
              <a:rPr lang="ru-RU" sz="1800" spc="-5" dirty="0" smtClean="0">
                <a:solidFill>
                  <a:srgbClr val="17375E"/>
                </a:solidFill>
                <a:cs typeface="Arial"/>
              </a:rPr>
              <a:t>ниверсальный</a:t>
            </a:r>
            <a:r>
              <a:rPr lang="ru-RU" sz="1800" spc="15" dirty="0" smtClean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dirty="0">
                <a:solidFill>
                  <a:srgbClr val="17375E"/>
                </a:solidFill>
                <a:cs typeface="Arial"/>
              </a:rPr>
              <a:t>набор</a:t>
            </a:r>
            <a:r>
              <a:rPr lang="ru-RU" sz="1800" spc="-40" dirty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-10" dirty="0">
                <a:solidFill>
                  <a:srgbClr val="17375E"/>
                </a:solidFill>
                <a:cs typeface="Arial"/>
              </a:rPr>
              <a:t>инструментов</a:t>
            </a:r>
            <a:r>
              <a:rPr lang="ru-RU" sz="1800" spc="15" dirty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-5" dirty="0">
                <a:solidFill>
                  <a:srgbClr val="17375E"/>
                </a:solidFill>
                <a:cs typeface="Arial"/>
              </a:rPr>
              <a:t>для </a:t>
            </a:r>
            <a:r>
              <a:rPr lang="ru-RU" sz="1800" spc="-484" dirty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-5" dirty="0">
                <a:solidFill>
                  <a:srgbClr val="17375E"/>
                </a:solidFill>
                <a:cs typeface="Arial"/>
              </a:rPr>
              <a:t>проведения</a:t>
            </a:r>
            <a:r>
              <a:rPr lang="ru-RU" sz="1800" dirty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spc="-5" dirty="0">
                <a:solidFill>
                  <a:srgbClr val="17375E"/>
                </a:solidFill>
                <a:cs typeface="Arial"/>
              </a:rPr>
              <a:t>мероприятий</a:t>
            </a:r>
            <a:r>
              <a:rPr lang="ru-RU" sz="1800" spc="25" dirty="0">
                <a:solidFill>
                  <a:srgbClr val="17375E"/>
                </a:solidFill>
                <a:cs typeface="Arial"/>
              </a:rPr>
              <a:t> </a:t>
            </a:r>
            <a:r>
              <a:rPr lang="ru-RU" sz="1800" dirty="0">
                <a:solidFill>
                  <a:srgbClr val="17375E"/>
                </a:solidFill>
                <a:cs typeface="Arial"/>
              </a:rPr>
              <a:t>по </a:t>
            </a:r>
            <a:r>
              <a:rPr lang="ru-RU" sz="1800" spc="-10" dirty="0" smtClean="0">
                <a:solidFill>
                  <a:srgbClr val="17375E"/>
                </a:solidFill>
                <a:cs typeface="Arial"/>
              </a:rPr>
              <a:t>профориентации</a:t>
            </a:r>
            <a:endParaRPr lang="ru-RU" dirty="0"/>
          </a:p>
        </p:txBody>
      </p:sp>
      <p:sp>
        <p:nvSpPr>
          <p:cNvPr id="39" name="object 34"/>
          <p:cNvSpPr/>
          <p:nvPr/>
        </p:nvSpPr>
        <p:spPr>
          <a:xfrm>
            <a:off x="5010620" y="4434984"/>
            <a:ext cx="302260" cy="596265"/>
          </a:xfrm>
          <a:custGeom>
            <a:avLst/>
            <a:gdLst/>
            <a:ahLst/>
            <a:cxnLst/>
            <a:rect l="l" t="t" r="r" b="b"/>
            <a:pathLst>
              <a:path w="302259" h="596264">
                <a:moveTo>
                  <a:pt x="156741" y="538988"/>
                </a:moveTo>
                <a:lnTo>
                  <a:pt x="118109" y="538988"/>
                </a:lnTo>
                <a:lnTo>
                  <a:pt x="132220" y="551949"/>
                </a:lnTo>
                <a:lnTo>
                  <a:pt x="140890" y="570388"/>
                </a:lnTo>
                <a:lnTo>
                  <a:pt x="155346" y="587351"/>
                </a:lnTo>
                <a:lnTo>
                  <a:pt x="186817" y="595884"/>
                </a:lnTo>
                <a:lnTo>
                  <a:pt x="184870" y="571517"/>
                </a:lnTo>
                <a:lnTo>
                  <a:pt x="197437" y="553926"/>
                </a:lnTo>
                <a:lnTo>
                  <a:pt x="202960" y="545592"/>
                </a:lnTo>
                <a:lnTo>
                  <a:pt x="164337" y="545592"/>
                </a:lnTo>
                <a:lnTo>
                  <a:pt x="156741" y="538988"/>
                </a:lnTo>
                <a:close/>
              </a:path>
              <a:path w="302259" h="596264">
                <a:moveTo>
                  <a:pt x="145542" y="456311"/>
                </a:moveTo>
                <a:lnTo>
                  <a:pt x="112015" y="463298"/>
                </a:lnTo>
                <a:lnTo>
                  <a:pt x="84102" y="479227"/>
                </a:lnTo>
                <a:lnTo>
                  <a:pt x="70222" y="502497"/>
                </a:lnTo>
                <a:lnTo>
                  <a:pt x="78794" y="531503"/>
                </a:lnTo>
                <a:lnTo>
                  <a:pt x="118236" y="564642"/>
                </a:lnTo>
                <a:lnTo>
                  <a:pt x="110216" y="551257"/>
                </a:lnTo>
                <a:lnTo>
                  <a:pt x="109220" y="543194"/>
                </a:lnTo>
                <a:lnTo>
                  <a:pt x="112700" y="539442"/>
                </a:lnTo>
                <a:lnTo>
                  <a:pt x="118109" y="538988"/>
                </a:lnTo>
                <a:lnTo>
                  <a:pt x="156741" y="538988"/>
                </a:lnTo>
                <a:lnTo>
                  <a:pt x="135576" y="520586"/>
                </a:lnTo>
                <a:lnTo>
                  <a:pt x="125602" y="493950"/>
                </a:lnTo>
                <a:lnTo>
                  <a:pt x="130298" y="470814"/>
                </a:lnTo>
                <a:lnTo>
                  <a:pt x="145542" y="456311"/>
                </a:lnTo>
                <a:close/>
              </a:path>
              <a:path w="302259" h="596264">
                <a:moveTo>
                  <a:pt x="168528" y="489966"/>
                </a:moveTo>
                <a:lnTo>
                  <a:pt x="162373" y="500622"/>
                </a:lnTo>
                <a:lnTo>
                  <a:pt x="158241" y="512540"/>
                </a:lnTo>
                <a:lnTo>
                  <a:pt x="158206" y="527077"/>
                </a:lnTo>
                <a:lnTo>
                  <a:pt x="164337" y="545592"/>
                </a:lnTo>
                <a:lnTo>
                  <a:pt x="202960" y="545592"/>
                </a:lnTo>
                <a:lnTo>
                  <a:pt x="209837" y="535215"/>
                </a:lnTo>
                <a:lnTo>
                  <a:pt x="208601" y="521208"/>
                </a:lnTo>
                <a:lnTo>
                  <a:pt x="181736" y="521208"/>
                </a:lnTo>
                <a:lnTo>
                  <a:pt x="170368" y="513576"/>
                </a:lnTo>
                <a:lnTo>
                  <a:pt x="166893" y="504920"/>
                </a:lnTo>
                <a:lnTo>
                  <a:pt x="167538" y="496597"/>
                </a:lnTo>
                <a:lnTo>
                  <a:pt x="168528" y="489966"/>
                </a:lnTo>
                <a:close/>
              </a:path>
              <a:path w="302259" h="596264">
                <a:moveTo>
                  <a:pt x="169164" y="456565"/>
                </a:moveTo>
                <a:lnTo>
                  <a:pt x="189059" y="475345"/>
                </a:lnTo>
                <a:lnTo>
                  <a:pt x="188785" y="489934"/>
                </a:lnTo>
                <a:lnTo>
                  <a:pt x="181844" y="503999"/>
                </a:lnTo>
                <a:lnTo>
                  <a:pt x="181736" y="521208"/>
                </a:lnTo>
                <a:lnTo>
                  <a:pt x="208601" y="521208"/>
                </a:lnTo>
                <a:lnTo>
                  <a:pt x="207391" y="507492"/>
                </a:lnTo>
                <a:lnTo>
                  <a:pt x="207988" y="504527"/>
                </a:lnTo>
                <a:lnTo>
                  <a:pt x="226844" y="504527"/>
                </a:lnTo>
                <a:lnTo>
                  <a:pt x="224795" y="498695"/>
                </a:lnTo>
                <a:lnTo>
                  <a:pt x="219535" y="480361"/>
                </a:lnTo>
                <a:lnTo>
                  <a:pt x="204773" y="465718"/>
                </a:lnTo>
                <a:lnTo>
                  <a:pt x="169164" y="456565"/>
                </a:lnTo>
                <a:close/>
              </a:path>
              <a:path w="302259" h="596264">
                <a:moveTo>
                  <a:pt x="226844" y="504527"/>
                </a:moveTo>
                <a:lnTo>
                  <a:pt x="207988" y="504527"/>
                </a:lnTo>
                <a:lnTo>
                  <a:pt x="213883" y="509397"/>
                </a:lnTo>
                <a:lnTo>
                  <a:pt x="222660" y="516171"/>
                </a:lnTo>
                <a:lnTo>
                  <a:pt x="231901" y="518922"/>
                </a:lnTo>
                <a:lnTo>
                  <a:pt x="226844" y="504527"/>
                </a:lnTo>
                <a:close/>
              </a:path>
              <a:path w="302259" h="596264">
                <a:moveTo>
                  <a:pt x="67564" y="334264"/>
                </a:moveTo>
                <a:lnTo>
                  <a:pt x="0" y="386461"/>
                </a:lnTo>
                <a:lnTo>
                  <a:pt x="10922" y="456311"/>
                </a:lnTo>
                <a:lnTo>
                  <a:pt x="91948" y="411226"/>
                </a:lnTo>
                <a:lnTo>
                  <a:pt x="211646" y="411226"/>
                </a:lnTo>
                <a:lnTo>
                  <a:pt x="212090" y="409702"/>
                </a:lnTo>
                <a:lnTo>
                  <a:pt x="297700" y="409702"/>
                </a:lnTo>
                <a:lnTo>
                  <a:pt x="301751" y="383794"/>
                </a:lnTo>
                <a:lnTo>
                  <a:pt x="238431" y="334772"/>
                </a:lnTo>
                <a:lnTo>
                  <a:pt x="67691" y="334772"/>
                </a:lnTo>
                <a:lnTo>
                  <a:pt x="67564" y="334264"/>
                </a:lnTo>
                <a:close/>
              </a:path>
              <a:path w="302259" h="596264">
                <a:moveTo>
                  <a:pt x="297700" y="409702"/>
                </a:moveTo>
                <a:lnTo>
                  <a:pt x="212090" y="409702"/>
                </a:lnTo>
                <a:lnTo>
                  <a:pt x="290829" y="453644"/>
                </a:lnTo>
                <a:lnTo>
                  <a:pt x="297700" y="409702"/>
                </a:lnTo>
                <a:close/>
              </a:path>
              <a:path w="302259" h="596264">
                <a:moveTo>
                  <a:pt x="205612" y="432308"/>
                </a:moveTo>
                <a:lnTo>
                  <a:pt x="98171" y="432308"/>
                </a:lnTo>
                <a:lnTo>
                  <a:pt x="101853" y="446786"/>
                </a:lnTo>
                <a:lnTo>
                  <a:pt x="201422" y="446913"/>
                </a:lnTo>
                <a:lnTo>
                  <a:pt x="202565" y="442214"/>
                </a:lnTo>
                <a:lnTo>
                  <a:pt x="203834" y="437261"/>
                </a:lnTo>
                <a:lnTo>
                  <a:pt x="205612" y="432308"/>
                </a:lnTo>
                <a:close/>
              </a:path>
              <a:path w="302259" h="596264">
                <a:moveTo>
                  <a:pt x="211646" y="411226"/>
                </a:moveTo>
                <a:lnTo>
                  <a:pt x="91948" y="411226"/>
                </a:lnTo>
                <a:lnTo>
                  <a:pt x="92964" y="414401"/>
                </a:lnTo>
                <a:lnTo>
                  <a:pt x="93852" y="417576"/>
                </a:lnTo>
                <a:lnTo>
                  <a:pt x="94742" y="420624"/>
                </a:lnTo>
                <a:lnTo>
                  <a:pt x="208915" y="420624"/>
                </a:lnTo>
                <a:lnTo>
                  <a:pt x="211646" y="411226"/>
                </a:lnTo>
                <a:close/>
              </a:path>
              <a:path w="302259" h="596264">
                <a:moveTo>
                  <a:pt x="81406" y="81153"/>
                </a:moveTo>
                <a:lnTo>
                  <a:pt x="60860" y="131620"/>
                </a:lnTo>
                <a:lnTo>
                  <a:pt x="51725" y="183143"/>
                </a:lnTo>
                <a:lnTo>
                  <a:pt x="51672" y="234994"/>
                </a:lnTo>
                <a:lnTo>
                  <a:pt x="58108" y="284426"/>
                </a:lnTo>
                <a:lnTo>
                  <a:pt x="68833" y="331724"/>
                </a:lnTo>
                <a:lnTo>
                  <a:pt x="67691" y="334772"/>
                </a:lnTo>
                <a:lnTo>
                  <a:pt x="238431" y="334772"/>
                </a:lnTo>
                <a:lnTo>
                  <a:pt x="234823" y="331978"/>
                </a:lnTo>
                <a:lnTo>
                  <a:pt x="245830" y="284696"/>
                </a:lnTo>
                <a:lnTo>
                  <a:pt x="252381" y="234994"/>
                </a:lnTo>
                <a:lnTo>
                  <a:pt x="252266" y="218186"/>
                </a:lnTo>
                <a:lnTo>
                  <a:pt x="150875" y="218186"/>
                </a:lnTo>
                <a:lnTo>
                  <a:pt x="128698" y="214576"/>
                </a:lnTo>
                <a:lnTo>
                  <a:pt x="110617" y="204739"/>
                </a:lnTo>
                <a:lnTo>
                  <a:pt x="98440" y="190164"/>
                </a:lnTo>
                <a:lnTo>
                  <a:pt x="93979" y="172339"/>
                </a:lnTo>
                <a:lnTo>
                  <a:pt x="98440" y="154439"/>
                </a:lnTo>
                <a:lnTo>
                  <a:pt x="110616" y="139827"/>
                </a:lnTo>
                <a:lnTo>
                  <a:pt x="128698" y="129976"/>
                </a:lnTo>
                <a:lnTo>
                  <a:pt x="150875" y="126365"/>
                </a:lnTo>
                <a:lnTo>
                  <a:pt x="239713" y="126365"/>
                </a:lnTo>
                <a:lnTo>
                  <a:pt x="226854" y="96059"/>
                </a:lnTo>
                <a:lnTo>
                  <a:pt x="151082" y="96059"/>
                </a:lnTo>
                <a:lnTo>
                  <a:pt x="115357" y="92219"/>
                </a:lnTo>
                <a:lnTo>
                  <a:pt x="81406" y="81153"/>
                </a:lnTo>
                <a:close/>
              </a:path>
              <a:path w="302259" h="596264">
                <a:moveTo>
                  <a:pt x="239713" y="126365"/>
                </a:moveTo>
                <a:lnTo>
                  <a:pt x="150875" y="126365"/>
                </a:lnTo>
                <a:lnTo>
                  <a:pt x="173053" y="129976"/>
                </a:lnTo>
                <a:lnTo>
                  <a:pt x="191134" y="139827"/>
                </a:lnTo>
                <a:lnTo>
                  <a:pt x="203311" y="154439"/>
                </a:lnTo>
                <a:lnTo>
                  <a:pt x="207772" y="172339"/>
                </a:lnTo>
                <a:lnTo>
                  <a:pt x="203311" y="190164"/>
                </a:lnTo>
                <a:lnTo>
                  <a:pt x="191135" y="204739"/>
                </a:lnTo>
                <a:lnTo>
                  <a:pt x="173053" y="214576"/>
                </a:lnTo>
                <a:lnTo>
                  <a:pt x="150875" y="218186"/>
                </a:lnTo>
                <a:lnTo>
                  <a:pt x="252266" y="218186"/>
                </a:lnTo>
                <a:lnTo>
                  <a:pt x="252032" y="183927"/>
                </a:lnTo>
                <a:lnTo>
                  <a:pt x="242337" y="132549"/>
                </a:lnTo>
                <a:lnTo>
                  <a:pt x="239713" y="126365"/>
                </a:lnTo>
                <a:close/>
              </a:path>
              <a:path w="302259" h="596264">
                <a:moveTo>
                  <a:pt x="150875" y="149352"/>
                </a:moveTo>
                <a:lnTo>
                  <a:pt x="139787" y="151157"/>
                </a:lnTo>
                <a:lnTo>
                  <a:pt x="130746" y="156083"/>
                </a:lnTo>
                <a:lnTo>
                  <a:pt x="124658" y="163389"/>
                </a:lnTo>
                <a:lnTo>
                  <a:pt x="122427" y="172339"/>
                </a:lnTo>
                <a:lnTo>
                  <a:pt x="124658" y="181215"/>
                </a:lnTo>
                <a:lnTo>
                  <a:pt x="130746" y="188483"/>
                </a:lnTo>
                <a:lnTo>
                  <a:pt x="139787" y="193395"/>
                </a:lnTo>
                <a:lnTo>
                  <a:pt x="150875" y="195199"/>
                </a:lnTo>
                <a:lnTo>
                  <a:pt x="161964" y="193395"/>
                </a:lnTo>
                <a:lnTo>
                  <a:pt x="171005" y="188483"/>
                </a:lnTo>
                <a:lnTo>
                  <a:pt x="177093" y="181215"/>
                </a:lnTo>
                <a:lnTo>
                  <a:pt x="179324" y="172339"/>
                </a:lnTo>
                <a:lnTo>
                  <a:pt x="177093" y="163389"/>
                </a:lnTo>
                <a:lnTo>
                  <a:pt x="171005" y="156083"/>
                </a:lnTo>
                <a:lnTo>
                  <a:pt x="161964" y="151157"/>
                </a:lnTo>
                <a:lnTo>
                  <a:pt x="150875" y="149352"/>
                </a:lnTo>
                <a:close/>
              </a:path>
              <a:path w="302259" h="596264">
                <a:moveTo>
                  <a:pt x="220852" y="81915"/>
                </a:moveTo>
                <a:lnTo>
                  <a:pt x="186830" y="92636"/>
                </a:lnTo>
                <a:lnTo>
                  <a:pt x="151082" y="96059"/>
                </a:lnTo>
                <a:lnTo>
                  <a:pt x="226854" y="96059"/>
                </a:lnTo>
                <a:lnTo>
                  <a:pt x="220852" y="81915"/>
                </a:lnTo>
                <a:close/>
              </a:path>
              <a:path w="302259" h="596264">
                <a:moveTo>
                  <a:pt x="150241" y="0"/>
                </a:moveTo>
                <a:lnTo>
                  <a:pt x="131603" y="16355"/>
                </a:lnTo>
                <a:lnTo>
                  <a:pt x="115252" y="33210"/>
                </a:lnTo>
                <a:lnTo>
                  <a:pt x="101091" y="50542"/>
                </a:lnTo>
                <a:lnTo>
                  <a:pt x="89026" y="68326"/>
                </a:lnTo>
                <a:lnTo>
                  <a:pt x="119143" y="78374"/>
                </a:lnTo>
                <a:lnTo>
                  <a:pt x="150891" y="81851"/>
                </a:lnTo>
                <a:lnTo>
                  <a:pt x="182663" y="78755"/>
                </a:lnTo>
                <a:lnTo>
                  <a:pt x="212851" y="69088"/>
                </a:lnTo>
                <a:lnTo>
                  <a:pt x="200479" y="51256"/>
                </a:lnTo>
                <a:lnTo>
                  <a:pt x="185975" y="33782"/>
                </a:lnTo>
                <a:lnTo>
                  <a:pt x="169257" y="16688"/>
                </a:lnTo>
                <a:lnTo>
                  <a:pt x="1502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0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42901"/>
            <a:ext cx="8075240" cy="85725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Модель реализации </a:t>
            </a:r>
            <a:r>
              <a:rPr lang="ru-RU" sz="2000" dirty="0" err="1" smtClean="0">
                <a:solidFill>
                  <a:srgbClr val="002060"/>
                </a:solidFill>
                <a:ea typeface="Times New Roman" panose="02020603050405020304" pitchFamily="18" charset="0"/>
              </a:rPr>
              <a:t>профориентационного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 минимума в МБОУ «Шереметьевская СОШ» НМР РТ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658467"/>
              </p:ext>
            </p:extLst>
          </p:nvPr>
        </p:nvGraphicFramePr>
        <p:xfrm>
          <a:off x="611188" y="1180148"/>
          <a:ext cx="8075612" cy="3429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7806"/>
                <a:gridCol w="4037806"/>
              </a:tblGrid>
              <a:tr h="32348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Учебный план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</a:rPr>
                        <a:t>Углубленное изучение предметов «математика», «химия», «биология», «физика»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494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30"/>
                        </a:spcAft>
                        <a:tabLst>
                          <a:tab pos="1351915" algn="r"/>
                        </a:tabLst>
                      </a:pPr>
                      <a:r>
                        <a:rPr lang="ru-RU" sz="1000" dirty="0">
                          <a:effectLst/>
                        </a:rPr>
                        <a:t>Учебные </a:t>
                      </a:r>
                      <a:r>
                        <a:rPr lang="ru-RU" sz="1000" dirty="0" err="1">
                          <a:effectLst/>
                        </a:rPr>
                        <a:t>курсы:«Практическая</a:t>
                      </a:r>
                      <a:r>
                        <a:rPr lang="ru-RU" sz="1000" dirty="0">
                          <a:effectLst/>
                        </a:rPr>
                        <a:t> биология», «Базовые 	основы </a:t>
                      </a:r>
                      <a:r>
                        <a:rPr lang="ru-RU" sz="900" baseline="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органической </a:t>
                      </a:r>
                      <a:r>
                        <a:rPr lang="ru-RU" sz="1000" dirty="0">
                          <a:effectLst/>
                        </a:rPr>
                        <a:t>химии», «Решение расчетных задач по физике», «</a:t>
                      </a:r>
                      <a:r>
                        <a:rPr lang="ru-RU" sz="1000" dirty="0" err="1">
                          <a:effectLst/>
                        </a:rPr>
                        <a:t>Програмирование</a:t>
                      </a:r>
                      <a:r>
                        <a:rPr lang="ru-RU" sz="1000" dirty="0">
                          <a:effectLst/>
                        </a:rPr>
                        <a:t> на языке  С+»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113220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Внеурочная деятельность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</a:rPr>
                        <a:t> Республиканская олимпиада школьников для 4-8 классов, «Нобелевские надежды КНИТУ» ,Олимпиада по биотехнологическим системам и технологиям, Всероссийский конкурс АгроНТИ, НПК школьников «Наука и молодежь Татарстана – шаг в будущее» в направлении «Село как место развития и территория будущего» Курсы внеурочной деятельности :«Успех», «Первые шаги в науку»,</a:t>
                      </a:r>
                      <a:r>
                        <a:rPr lang="ru-RU" sz="1000">
                          <a:effectLst/>
                        </a:rPr>
                        <a:t> «Россия-мои горизонты»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32348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</a:rPr>
                        <a:t>Курсы внеурочной деятельности :«Успех», «Первые шаги в науку»,</a:t>
                      </a:r>
                      <a:r>
                        <a:rPr lang="ru-RU" sz="1000">
                          <a:effectLst/>
                        </a:rPr>
                        <a:t> «Россия-мои горизонты»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323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Дополнительное образование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</a:rPr>
                        <a:t>Объединения дополнительного образования: «Агрокласс», «Биосфера», «Юный эколог», «Робототехника»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32348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Профминимум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effectLst/>
                        </a:rPr>
                        <a:t>Проект «Билет в будущее»-: профессиональные пробы, тестирование,…..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  <a:tr h="32348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effectLst/>
                        </a:rPr>
                        <a:t>Сетевое взаимодействие с профильными вузами, колледжами и отраслевыми предприятиями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50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/>
          </p:cNvSpPr>
          <p:nvPr/>
        </p:nvSpPr>
        <p:spPr>
          <a:xfrm>
            <a:off x="683568" y="284407"/>
            <a:ext cx="554461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378" fontAlgn="base">
              <a:spcAft>
                <a:spcPct val="0"/>
              </a:spcAft>
              <a:defRPr/>
            </a:pPr>
            <a:endParaRPr lang="ru-RU" sz="2400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842" y="110774"/>
            <a:ext cx="60874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 fontAlgn="base"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Результаты профильного обучения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7108" y="1031359"/>
            <a:ext cx="792790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A8246E"/>
                </a:solidFill>
              </a:rPr>
              <a:t>Цель:</a:t>
            </a:r>
            <a:r>
              <a:rPr lang="ru-RU" sz="11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развитие естественнонаучного </a:t>
            </a:r>
            <a:r>
              <a:rPr lang="ru-RU" sz="1100" dirty="0" err="1" smtClean="0">
                <a:solidFill>
                  <a:srgbClr val="002060"/>
                </a:solidFill>
              </a:rPr>
              <a:t>предпрофильного</a:t>
            </a:r>
            <a:r>
              <a:rPr lang="ru-RU" sz="1100" dirty="0" smtClean="0">
                <a:solidFill>
                  <a:srgbClr val="002060"/>
                </a:solidFill>
              </a:rPr>
              <a:t> и профильного обучения медицинской направленности для формирования у обучающихся мотивации к выбору профессиональной деятельности в медицинской отрасли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оказание помощи обучающимся в профессиональном самоопределении, становлении, социальной и психологической адаптации</a:t>
            </a:r>
            <a:r>
              <a:rPr lang="ru-RU" sz="11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330" t="39546" r="64391" b="26575"/>
          <a:stretch/>
        </p:blipFill>
        <p:spPr>
          <a:xfrm>
            <a:off x="4643487" y="3125158"/>
            <a:ext cx="1471907" cy="1835841"/>
          </a:xfrm>
          <a:prstGeom prst="rect">
            <a:avLst/>
          </a:prstGeom>
        </p:spPr>
      </p:pic>
      <p:pic>
        <p:nvPicPr>
          <p:cNvPr id="1026" name="Picture 2" descr="https://gas-kvas.com/uploads/posts/2023-02/1676734410_gas-kvas-com-p-risunok-detskii-zdanie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064" y="3101198"/>
            <a:ext cx="1276045" cy="63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64288" y="2177103"/>
            <a:ext cx="1922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Учреждения</a:t>
            </a:r>
          </a:p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здравоохранения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778" t="9586" r="52846" b="79353"/>
          <a:stretch/>
        </p:blipFill>
        <p:spPr>
          <a:xfrm>
            <a:off x="4652264" y="2708748"/>
            <a:ext cx="1584176" cy="360040"/>
          </a:xfrm>
          <a:prstGeom prst="rect">
            <a:avLst/>
          </a:prstGeom>
        </p:spPr>
      </p:pic>
      <p:pic>
        <p:nvPicPr>
          <p:cNvPr id="1028" name="Picture 4" descr="https://i.pinimg.com/originals/df/0d/10/df0d101c1d28dd968720300480c049f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194" y="2805808"/>
            <a:ext cx="2075093" cy="209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451158" y="2162124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Учреждение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высшего образования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68" y="4616725"/>
            <a:ext cx="39795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Учебный план + внеурочная деятельность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7214" y="2262333"/>
            <a:ext cx="34966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Образовательная организация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922599" y="2444428"/>
            <a:ext cx="409009" cy="1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646227" y="2423733"/>
            <a:ext cx="409009" cy="1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16843" y="2098099"/>
            <a:ext cx="8247645" cy="291927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64" y="3125158"/>
            <a:ext cx="1573332" cy="24744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663108" y="3372601"/>
            <a:ext cx="1493068" cy="16447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643487" y="3540333"/>
            <a:ext cx="158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-Отделение </a:t>
            </a:r>
            <a:r>
              <a:rPr lang="ru-RU" sz="600" dirty="0" err="1" smtClean="0"/>
              <a:t>довузовской</a:t>
            </a:r>
            <a:r>
              <a:rPr lang="ru-RU" sz="600" dirty="0" smtClean="0"/>
              <a:t> подготовки</a:t>
            </a:r>
          </a:p>
          <a:p>
            <a:endParaRPr lang="ru-RU" sz="600" dirty="0" smtClean="0"/>
          </a:p>
          <a:p>
            <a:r>
              <a:rPr lang="ru-RU" sz="600" dirty="0" smtClean="0"/>
              <a:t>-Олимпиада по биотехнологическим системам и технологиям</a:t>
            </a:r>
          </a:p>
          <a:p>
            <a:endParaRPr lang="ru-RU" sz="600" dirty="0" smtClean="0"/>
          </a:p>
          <a:p>
            <a:r>
              <a:rPr lang="ru-RU" sz="600" dirty="0" smtClean="0"/>
              <a:t>-Олимпиада «Будущее медицины»</a:t>
            </a:r>
          </a:p>
          <a:p>
            <a:endParaRPr lang="ru-RU" sz="600" dirty="0"/>
          </a:p>
          <a:p>
            <a:r>
              <a:rPr lang="ru-RU" sz="600" dirty="0" smtClean="0"/>
              <a:t>-День открытых дверей</a:t>
            </a:r>
            <a:endParaRPr lang="ru-RU" sz="600" dirty="0"/>
          </a:p>
        </p:txBody>
      </p:sp>
    </p:spTree>
    <p:extLst>
      <p:ext uri="{BB962C8B-B14F-4D97-AF65-F5344CB8AC3E}">
        <p14:creationId xmlns:p14="http://schemas.microsoft.com/office/powerpoint/2010/main" val="88228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13129</TotalTime>
  <Words>702</Words>
  <Application>Microsoft Office PowerPoint</Application>
  <PresentationFormat>Экран (16:9)</PresentationFormat>
  <Paragraphs>92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Microsoft Sans Serif</vt:lpstr>
      <vt:lpstr>Times New Roman</vt:lpstr>
      <vt:lpstr>Wingdings</vt:lpstr>
      <vt:lpstr>2_Тема Office</vt:lpstr>
      <vt:lpstr>4_Тема Office</vt:lpstr>
      <vt:lpstr>Презентация PowerPoint</vt:lpstr>
      <vt:lpstr>Стратегические документы</vt:lpstr>
      <vt:lpstr>Задачи профилизации</vt:lpstr>
      <vt:lpstr>Презентация PowerPoint</vt:lpstr>
      <vt:lpstr>Реализация основного уровня (487)  Профориентационного минимума  в МБОУ «Шереметьевская СОШ» НМР РТ </vt:lpstr>
      <vt:lpstr>  Универсальный набор инструментов для  проведения мероприятий по профориентации</vt:lpstr>
      <vt:lpstr>Модель реализации профориентационного минимума в МБОУ «Шереметьевская СОШ» НМР РТ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Direktor PE</cp:lastModifiedBy>
  <cp:revision>1202</cp:revision>
  <cp:lastPrinted>2023-07-06T18:18:27Z</cp:lastPrinted>
  <dcterms:created xsi:type="dcterms:W3CDTF">2015-10-13T08:15:21Z</dcterms:created>
  <dcterms:modified xsi:type="dcterms:W3CDTF">2024-01-24T07:52:07Z</dcterms:modified>
</cp:coreProperties>
</file>